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55" r:id="rId2"/>
    <p:sldId id="487" r:id="rId3"/>
    <p:sldId id="433" r:id="rId4"/>
    <p:sldId id="546" r:id="rId5"/>
    <p:sldId id="471" r:id="rId6"/>
    <p:sldId id="515" r:id="rId7"/>
    <p:sldId id="513" r:id="rId8"/>
    <p:sldId id="514" r:id="rId9"/>
    <p:sldId id="511" r:id="rId10"/>
    <p:sldId id="518" r:id="rId11"/>
    <p:sldId id="512" r:id="rId12"/>
    <p:sldId id="529" r:id="rId13"/>
    <p:sldId id="531" r:id="rId14"/>
    <p:sldId id="525" r:id="rId15"/>
    <p:sldId id="526" r:id="rId16"/>
    <p:sldId id="527" r:id="rId17"/>
    <p:sldId id="528" r:id="rId18"/>
    <p:sldId id="541" r:id="rId19"/>
    <p:sldId id="545" r:id="rId20"/>
    <p:sldId id="542" r:id="rId21"/>
    <p:sldId id="543" r:id="rId22"/>
    <p:sldId id="475" r:id="rId23"/>
    <p:sldId id="533" r:id="rId24"/>
    <p:sldId id="486" r:id="rId25"/>
    <p:sldId id="504" r:id="rId26"/>
    <p:sldId id="517" r:id="rId27"/>
    <p:sldId id="476" r:id="rId28"/>
    <p:sldId id="479" r:id="rId29"/>
    <p:sldId id="488" r:id="rId30"/>
    <p:sldId id="489" r:id="rId31"/>
    <p:sldId id="491" r:id="rId32"/>
    <p:sldId id="493" r:id="rId33"/>
    <p:sldId id="490" r:id="rId34"/>
    <p:sldId id="500" r:id="rId35"/>
    <p:sldId id="501" r:id="rId36"/>
    <p:sldId id="502" r:id="rId37"/>
    <p:sldId id="503" r:id="rId38"/>
    <p:sldId id="540" r:id="rId39"/>
    <p:sldId id="544" r:id="rId40"/>
    <p:sldId id="522" r:id="rId41"/>
    <p:sldId id="523" r:id="rId42"/>
    <p:sldId id="532" r:id="rId43"/>
    <p:sldId id="534" r:id="rId44"/>
    <p:sldId id="535" r:id="rId45"/>
    <p:sldId id="536" r:id="rId46"/>
    <p:sldId id="537" r:id="rId47"/>
    <p:sldId id="481" r:id="rId48"/>
    <p:sldId id="506" r:id="rId49"/>
    <p:sldId id="507" r:id="rId50"/>
    <p:sldId id="508" r:id="rId51"/>
    <p:sldId id="509" r:id="rId52"/>
    <p:sldId id="381" r:id="rId53"/>
    <p:sldId id="454" r:id="rId54"/>
    <p:sldId id="461" r:id="rId55"/>
    <p:sldId id="464" r:id="rId56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CC"/>
    <a:srgbClr val="FFFFFF"/>
    <a:srgbClr val="000000"/>
    <a:srgbClr val="008080"/>
    <a:srgbClr val="003300"/>
    <a:srgbClr val="339966"/>
    <a:srgbClr val="CC0000"/>
    <a:srgbClr val="99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77162" autoAdjust="0"/>
  </p:normalViewPr>
  <p:slideViewPr>
    <p:cSldViewPr>
      <p:cViewPr varScale="1">
        <p:scale>
          <a:sx n="64" d="100"/>
          <a:sy n="64" d="100"/>
        </p:scale>
        <p:origin x="101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9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image" Target="../media/image2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5" Type="http://schemas.openxmlformats.org/officeDocument/2006/relationships/image" Target="../media/image3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3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3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3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3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image" Target="../media/image7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png"/><Relationship Id="rId4" Type="http://schemas.openxmlformats.org/officeDocument/2006/relationships/image" Target="../media/image71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68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12.wmf"/><Relationship Id="rId1" Type="http://schemas.openxmlformats.org/officeDocument/2006/relationships/image" Target="../media/image13.png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12.wmf"/><Relationship Id="rId1" Type="http://schemas.openxmlformats.org/officeDocument/2006/relationships/image" Target="../media/image96.png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6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image" Target="../media/image7.e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97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wmf"/><Relationship Id="rId1" Type="http://schemas.openxmlformats.org/officeDocument/2006/relationships/image" Target="../media/image7.e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4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1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1.wmf"/><Relationship Id="rId4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RUC Model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fld id="{0315EBE4-B6C2-424E-BC0D-5A5FC8FC9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520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RUC Model</a:t>
            </a:r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fld id="{56AA55CC-DF0C-4961-B7EB-C64E999BC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54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1370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318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17039-0A16-4D7F-9E6B-F450000F8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936119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27F84-BFAE-41EA-99AA-3800C26BC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59624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8BE25-B537-4866-AEA1-40134042E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262988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7AFA-82E9-4C13-9816-323C9E492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158403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A07D8-BEDB-4CF8-B3F8-2420241AA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122777"/>
      </p:ext>
    </p:extLst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F9C88-CA22-4A07-B7A5-71BAE45AA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79372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3A788-959E-4859-9954-844739B8A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341770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3CBFD-FDB3-45CA-9310-ECF43227A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64035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BCDA8-CFCE-4CF0-BA52-20CE21864B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650563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DC07C-35E3-47B3-BA30-A4DA93FE20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872783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AE807-021B-43AB-8622-E01B81664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934760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3CB52-BFF6-4B94-97E4-49E343C079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293985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2C1A0-F9C8-4ECF-BE8B-DDBDBCBEA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742246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12B31-B5FE-4E6B-AF87-4E1D3D0E1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425650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9A2B797-51DA-43CA-8BD2-2905DD9B675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Bar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4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26.wmf"/><Relationship Id="rId26" Type="http://schemas.openxmlformats.org/officeDocument/2006/relationships/image" Target="../media/image30.wmf"/><Relationship Id="rId3" Type="http://schemas.openxmlformats.org/officeDocument/2006/relationships/oleObject" Target="../embeddings/oleObject52.bin"/><Relationship Id="rId21" Type="http://schemas.openxmlformats.org/officeDocument/2006/relationships/oleObject" Target="../embeddings/oleObject61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59.bin"/><Relationship Id="rId25" Type="http://schemas.openxmlformats.org/officeDocument/2006/relationships/oleObject" Target="../embeddings/oleObject63.bin"/><Relationship Id="rId33" Type="http://schemas.openxmlformats.org/officeDocument/2006/relationships/image" Target="../media/image33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29" Type="http://schemas.openxmlformats.org/officeDocument/2006/relationships/oleObject" Target="../embeddings/oleObject65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6.bin"/><Relationship Id="rId24" Type="http://schemas.openxmlformats.org/officeDocument/2006/relationships/image" Target="../media/image29.wmf"/><Relationship Id="rId32" Type="http://schemas.openxmlformats.org/officeDocument/2006/relationships/oleObject" Target="../embeddings/oleObject67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23" Type="http://schemas.openxmlformats.org/officeDocument/2006/relationships/oleObject" Target="../embeddings/oleObject62.bin"/><Relationship Id="rId28" Type="http://schemas.openxmlformats.org/officeDocument/2006/relationships/image" Target="../media/image31.wmf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60.bin"/><Relationship Id="rId31" Type="http://schemas.openxmlformats.org/officeDocument/2006/relationships/image" Target="../media/image3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24.wmf"/><Relationship Id="rId22" Type="http://schemas.openxmlformats.org/officeDocument/2006/relationships/image" Target="../media/image28.wmf"/><Relationship Id="rId27" Type="http://schemas.openxmlformats.org/officeDocument/2006/relationships/oleObject" Target="../embeddings/oleObject64.bin"/><Relationship Id="rId30" Type="http://schemas.openxmlformats.org/officeDocument/2006/relationships/oleObject" Target="../embeddings/oleObject6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81.bin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8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87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8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5.wmf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oleObject" Target="../embeddings/oleObject9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image" Target="../media/image56.wmf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93.bin"/><Relationship Id="rId14" Type="http://schemas.openxmlformats.org/officeDocument/2006/relationships/oleObject" Target="../embeddings/oleObject9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1.w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8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98.bin"/><Relationship Id="rId15" Type="http://schemas.openxmlformats.org/officeDocument/2006/relationships/image" Target="../media/image3.wmf"/><Relationship Id="rId10" Type="http://schemas.openxmlformats.org/officeDocument/2006/relationships/oleObject" Target="../embeddings/oleObject101.bin"/><Relationship Id="rId4" Type="http://schemas.openxmlformats.org/officeDocument/2006/relationships/image" Target="../media/image57.wmf"/><Relationship Id="rId9" Type="http://schemas.openxmlformats.org/officeDocument/2006/relationships/oleObject" Target="../embeddings/oleObject100.bin"/><Relationship Id="rId14" Type="http://schemas.openxmlformats.org/officeDocument/2006/relationships/oleObject" Target="../embeddings/oleObject10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108.bin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10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6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image" Target="../media/image72.png"/><Relationship Id="rId7" Type="http://schemas.openxmlformats.org/officeDocument/2006/relationships/image" Target="../media/image69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11.bin"/><Relationship Id="rId11" Type="http://schemas.openxmlformats.org/officeDocument/2006/relationships/oleObject" Target="../embeddings/oleObject114.bin"/><Relationship Id="rId5" Type="http://schemas.openxmlformats.org/officeDocument/2006/relationships/image" Target="../media/image68.png"/><Relationship Id="rId10" Type="http://schemas.openxmlformats.org/officeDocument/2006/relationships/oleObject" Target="../embeddings/oleObject113.bin"/><Relationship Id="rId4" Type="http://schemas.openxmlformats.org/officeDocument/2006/relationships/oleObject" Target="../embeddings/oleObject110.bin"/><Relationship Id="rId9" Type="http://schemas.openxmlformats.org/officeDocument/2006/relationships/image" Target="../media/image7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72.png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115.bin"/><Relationship Id="rId4" Type="http://schemas.openxmlformats.org/officeDocument/2006/relationships/image" Target="../media/image74.png"/><Relationship Id="rId9" Type="http://schemas.openxmlformats.org/officeDocument/2006/relationships/oleObject" Target="../embeddings/oleObject1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3.jpeg"/><Relationship Id="rId7" Type="http://schemas.openxmlformats.org/officeDocument/2006/relationships/oleObject" Target="../embeddings/oleObject1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118.bin"/><Relationship Id="rId10" Type="http://schemas.openxmlformats.org/officeDocument/2006/relationships/image" Target="../media/image71.wmf"/><Relationship Id="rId4" Type="http://schemas.openxmlformats.org/officeDocument/2006/relationships/image" Target="../media/image86.jpeg"/><Relationship Id="rId9" Type="http://schemas.openxmlformats.org/officeDocument/2006/relationships/oleObject" Target="../embeddings/oleObject12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8.jpe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2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3.bin"/><Relationship Id="rId13" Type="http://schemas.openxmlformats.org/officeDocument/2006/relationships/oleObject" Target="../embeddings/oleObject126.bin"/><Relationship Id="rId3" Type="http://schemas.openxmlformats.org/officeDocument/2006/relationships/image" Target="../media/image15.jpeg"/><Relationship Id="rId7" Type="http://schemas.openxmlformats.org/officeDocument/2006/relationships/image" Target="../media/image88.jpeg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125.bin"/><Relationship Id="rId5" Type="http://schemas.openxmlformats.org/officeDocument/2006/relationships/oleObject" Target="../embeddings/oleObject122.bin"/><Relationship Id="rId10" Type="http://schemas.openxmlformats.org/officeDocument/2006/relationships/oleObject" Target="../embeddings/oleObject124.bin"/><Relationship Id="rId4" Type="http://schemas.openxmlformats.org/officeDocument/2006/relationships/image" Target="../media/image93.jpeg"/><Relationship Id="rId9" Type="http://schemas.openxmlformats.org/officeDocument/2006/relationships/image" Target="../media/image90.wmf"/><Relationship Id="rId14" Type="http://schemas.openxmlformats.org/officeDocument/2006/relationships/image" Target="../media/image9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28.bin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5.jpeg"/><Relationship Id="rId11" Type="http://schemas.openxmlformats.org/officeDocument/2006/relationships/image" Target="../media/image95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131.bin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30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32.bin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5.jpeg"/><Relationship Id="rId11" Type="http://schemas.openxmlformats.org/officeDocument/2006/relationships/image" Target="../media/image95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135.bin"/><Relationship Id="rId4" Type="http://schemas.openxmlformats.org/officeDocument/2006/relationships/image" Target="../media/image96.png"/><Relationship Id="rId9" Type="http://schemas.openxmlformats.org/officeDocument/2006/relationships/oleObject" Target="../embeddings/oleObject13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41.bin"/><Relationship Id="rId4" Type="http://schemas.openxmlformats.org/officeDocument/2006/relationships/image" Target="../media/image97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42.bin"/><Relationship Id="rId7" Type="http://schemas.openxmlformats.org/officeDocument/2006/relationships/oleObject" Target="../embeddings/oleObject1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43.bin"/><Relationship Id="rId4" Type="http://schemas.openxmlformats.org/officeDocument/2006/relationships/image" Target="../media/image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45.bin"/><Relationship Id="rId7" Type="http://schemas.openxmlformats.org/officeDocument/2006/relationships/oleObject" Target="../embeddings/oleObject14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46.bin"/><Relationship Id="rId4" Type="http://schemas.openxmlformats.org/officeDocument/2006/relationships/image" Target="../media/image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0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5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7" Type="http://schemas.openxmlformats.org/officeDocument/2006/relationships/oleObject" Target="../embeddings/oleObject15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55.bin"/><Relationship Id="rId4" Type="http://schemas.openxmlformats.org/officeDocument/2006/relationships/image" Target="../media/image4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57.bin"/><Relationship Id="rId7" Type="http://schemas.openxmlformats.org/officeDocument/2006/relationships/oleObject" Target="../embeddings/oleObject159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161.bin"/><Relationship Id="rId5" Type="http://schemas.openxmlformats.org/officeDocument/2006/relationships/oleObject" Target="../embeddings/oleObject158.bin"/><Relationship Id="rId10" Type="http://schemas.openxmlformats.org/officeDocument/2006/relationships/image" Target="../media/image5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60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62.bin"/><Relationship Id="rId7" Type="http://schemas.openxmlformats.org/officeDocument/2006/relationships/oleObject" Target="../embeddings/oleObject16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63.bin"/><Relationship Id="rId10" Type="http://schemas.openxmlformats.org/officeDocument/2006/relationships/image" Target="../media/image98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6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E683349-38B9-4F45-8CA9-EB653A5E9D55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6200" y="1143000"/>
            <a:ext cx="5257800" cy="762000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Traditional Risk Management Plans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305800" cy="1295400"/>
          </a:xfrm>
        </p:spPr>
        <p:txBody>
          <a:bodyPr/>
          <a:lstStyle/>
          <a:p>
            <a:r>
              <a:rPr lang="en-US" altLang="en-US" sz="8000" smtClean="0">
                <a:latin typeface="Arial" panose="020B0604020202020204" pitchFamily="34" charset="0"/>
              </a:rPr>
              <a:t>Focus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81000" y="381000"/>
            <a:ext cx="3505200" cy="25146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457200" y="762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Risk Management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By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>
                <a:latin typeface="Arial" panose="020B0604020202020204" pitchFamily="34" charset="0"/>
              </a:rPr>
              <a:t>Robert B. Kauffman</a:t>
            </a: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2056" name="Object 78"/>
          <p:cNvGraphicFramePr>
            <a:graphicFrameLocks noChangeAspect="1"/>
          </p:cNvGraphicFramePr>
          <p:nvPr/>
        </p:nvGraphicFramePr>
        <p:xfrm>
          <a:off x="2590800" y="838200"/>
          <a:ext cx="987425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orelDRAW! CMX" r:id="rId4" imgW="1484986" imgH="2639873" progId="CQuickDraw5">
                  <p:embed/>
                </p:oleObj>
              </mc:Choice>
              <mc:Fallback>
                <p:oleObj name="CorelDRAW! CMX" r:id="rId4" imgW="1484986" imgH="2639873" progId="CQuickDraw5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838200"/>
                        <a:ext cx="987425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43BC980-F80E-4AA7-820C-C14D8B47B67C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Identification (Hazards): 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6482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Program hazards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Supervision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Following safety rules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Background checks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Participant fitness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Use of appropriate safety devices and equipment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Age appropriate activities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Experience appropriate activities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Failure to warn</a:t>
            </a:r>
          </a:p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Emergency care hazards: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recreation and parks organizations have a duty to provide emergency first aid to visitors and program participants. </a:t>
            </a:r>
          </a:p>
        </p:txBody>
      </p:sp>
      <p:sp>
        <p:nvSpPr>
          <p:cNvPr id="41984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19845" name="Rectangle 5"/>
          <p:cNvSpPr>
            <a:spLocks noChangeArrowheads="1"/>
          </p:cNvSpPr>
          <p:nvPr/>
        </p:nvSpPr>
        <p:spPr bwMode="auto">
          <a:xfrm>
            <a:off x="4724400" y="1143000"/>
            <a:ext cx="4343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Crisis Management: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staff need to be trained in how to handle a crisis. These are more than normal emergencies. </a:t>
            </a:r>
            <a:endParaRPr lang="en-US" altLang="en-US" sz="2000" b="1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Weather - Tornados, hurricanes, blizzards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Forest fires, or building fires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Terrorist attacks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Chemical spill - chlorine pool</a:t>
            </a:r>
          </a:p>
          <a:p>
            <a:pPr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Transportation hazards: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Only applicable if transporting passengers.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Appropriate type of vehicles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Properly maintained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Driver – license, training on type of vehicle, record</a:t>
            </a:r>
            <a:endParaRPr lang="en-US" altLang="en-US" sz="140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4800600" y="914400"/>
            <a:ext cx="0" cy="5486400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orelDRAW" r:id="rId3" imgW="4831080" imgH="5977128" progId="CorelDRAW.Graphic.10">
                  <p:embed/>
                </p:oleObj>
              </mc:Choice>
              <mc:Fallback>
                <p:oleObj name="CorelDRAW" r:id="rId3" imgW="4831080" imgH="5977128" progId="CorelDRAW.Graphic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7018338" y="2057400"/>
            <a:ext cx="19732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Let’s breeze through this list.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CorelDRAW" r:id="rId5" imgW="2090928" imgH="2621280" progId="CorelDRAW.Graphic.10">
                  <p:embed/>
                </p:oleObj>
              </mc:Choice>
              <mc:Fallback>
                <p:oleObj name="CorelDRAW" r:id="rId5" imgW="2090928" imgH="2621280" progId="CorelDRAW.Graphic.1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9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9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9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9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9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9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9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9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9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19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9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19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9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19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19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19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1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3" grpId="0" build="p" autoUpdateAnimBg="0" advAuto="1000"/>
      <p:bldP spid="419844" grpId="0"/>
      <p:bldP spid="419845" grpId="0" build="p" autoUpdateAnimBg="0" advAuto="100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02517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BBE53C1-B1B6-43B0-865C-DECD654DD2FD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3718" name="Rectangle 22"/>
          <p:cNvSpPr>
            <a:spLocks noChangeArrowheads="1"/>
          </p:cNvSpPr>
          <p:nvPr/>
        </p:nvSpPr>
        <p:spPr bwMode="auto">
          <a:xfrm>
            <a:off x="6096000" y="1981200"/>
            <a:ext cx="1219200" cy="990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1371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Identification (Hazards): 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648200" cy="12954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2</a:t>
            </a:r>
            <a:r>
              <a:rPr lang="en-US" altLang="en-US" sz="2000" baseline="30000" smtClean="0">
                <a:solidFill>
                  <a:srgbClr val="663300"/>
                </a:solidFill>
                <a:latin typeface="Comic Sans MS" panose="030F0702030302020204" pitchFamily="66" charset="0"/>
              </a:rPr>
              <a:t>nd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step in developing a risk management plan is to identify the frequency (probability), impact, and severity of the risks using high, medium, or low scale.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Figure 8.5 becomes the basic working table.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(next slide)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Winding River Canoe Rental example of assessment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(2</a:t>
            </a:r>
            <a:r>
              <a:rPr lang="en-US" altLang="en-US" sz="1200" baseline="30000" smtClean="0">
                <a:solidFill>
                  <a:srgbClr val="663300"/>
                </a:solidFill>
                <a:latin typeface="Comic Sans MS" panose="030F0702030302020204" pitchFamily="66" charset="0"/>
              </a:rPr>
              <a:t>nd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 slide)</a:t>
            </a:r>
            <a:endParaRPr lang="en-US" altLang="en-US" sz="20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Risk (Col.#1)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Consequence (Col.#2)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Probability (Col.#3)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Severity (Col.#5)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Impact (Col.#7)</a:t>
            </a:r>
          </a:p>
        </p:txBody>
      </p:sp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7018338" y="1828800"/>
            <a:ext cx="19732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Finally, Step 2…. It is all about </a:t>
            </a:r>
            <a:r>
              <a:rPr lang="en-US" altLang="en-US" sz="1200" b="1">
                <a:solidFill>
                  <a:srgbClr val="0070C0"/>
                </a:solidFill>
                <a:latin typeface="Comic Sans MS" panose="030F0702030302020204" pitchFamily="66" charset="0"/>
              </a:rPr>
              <a:t>frequency, impact</a:t>
            </a:r>
            <a:r>
              <a:rPr lang="en-US" altLang="en-US" sz="1200">
                <a:latin typeface="Comic Sans MS" panose="030F0702030302020204" pitchFamily="66" charset="0"/>
              </a:rPr>
              <a:t>, and </a:t>
            </a:r>
            <a:r>
              <a:rPr lang="en-US" altLang="en-US" sz="1200" b="1">
                <a:solidFill>
                  <a:srgbClr val="0070C0"/>
                </a:solidFill>
                <a:latin typeface="Comic Sans MS" panose="030F0702030302020204" pitchFamily="66" charset="0"/>
              </a:rPr>
              <a:t>severity</a:t>
            </a:r>
            <a:r>
              <a:rPr lang="en-US" altLang="en-US" sz="1200">
                <a:latin typeface="Comic Sans MS" panose="030F0702030302020204" pitchFamily="66" charset="0"/>
              </a:rPr>
              <a:t>…. Don’t dwell too long here. More follows….</a:t>
            </a:r>
          </a:p>
        </p:txBody>
      </p:sp>
      <p:graphicFrame>
        <p:nvGraphicFramePr>
          <p:cNvPr id="11275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137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137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18" grpId="0" animBg="1"/>
      <p:bldP spid="413718" grpId="1" animBg="1"/>
      <p:bldP spid="413699" grpId="0" build="p" autoUpdateAnimBg="0" advAuto="1000"/>
      <p:bldP spid="413700" grpId="0"/>
      <p:bldP spid="11" grpId="0" build="p" autoUpdateAnimBg="0" advAuto="1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19AFF17-A71B-4226-8126-2CE1D8209C3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Identification (Hazards): 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7010400" cy="685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2</a:t>
            </a:r>
            <a:r>
              <a:rPr lang="en-US" altLang="en-US" sz="2000" baseline="30000" smtClean="0">
                <a:solidFill>
                  <a:srgbClr val="663300"/>
                </a:solidFill>
                <a:latin typeface="Comic Sans MS" panose="030F0702030302020204" pitchFamily="66" charset="0"/>
              </a:rPr>
              <a:t>nd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step in developing a risk management plan is to identify the frequency and severity of the risks.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We will use Figure 8.5 as the basic working table for assessing the risks and their impacts.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Definitions and analysis on following slides. </a:t>
            </a:r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2294" name="Object 5"/>
          <p:cNvGraphicFramePr>
            <a:graphicFrameLocks noChangeAspect="1"/>
          </p:cNvGraphicFramePr>
          <p:nvPr/>
        </p:nvGraphicFramePr>
        <p:xfrm>
          <a:off x="76200" y="3181350"/>
          <a:ext cx="8915400" cy="306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Image" r:id="rId3" imgW="11073016" imgH="3809524" progId="Photoshop.Image.7">
                  <p:embed/>
                </p:oleObj>
              </mc:Choice>
              <mc:Fallback>
                <p:oleObj name="Image" r:id="rId3" imgW="11073016" imgH="3809524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181350"/>
                        <a:ext cx="8915400" cy="306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59" name="Object 7"/>
          <p:cNvGraphicFramePr>
            <a:graphicFrameLocks noChangeAspect="1"/>
          </p:cNvGraphicFramePr>
          <p:nvPr/>
        </p:nvGraphicFramePr>
        <p:xfrm>
          <a:off x="762000" y="2955925"/>
          <a:ext cx="70008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CorelDRAW! CMX" r:id="rId5" imgW="692201" imgH="844906" progId="CQuickDraw5">
                  <p:embed/>
                </p:oleObj>
              </mc:Choice>
              <mc:Fallback>
                <p:oleObj name="CorelDRAW! CMX" r:id="rId5" imgW="692201" imgH="844906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55925"/>
                        <a:ext cx="70008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0" name="Object 8"/>
          <p:cNvGraphicFramePr>
            <a:graphicFrameLocks noChangeAspect="1"/>
          </p:cNvGraphicFramePr>
          <p:nvPr/>
        </p:nvGraphicFramePr>
        <p:xfrm>
          <a:off x="2043113" y="29559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CorelDRAW! CMX" r:id="rId7" imgW="692201" imgH="844906" progId="CQuickDraw5">
                  <p:embed/>
                </p:oleObj>
              </mc:Choice>
              <mc:Fallback>
                <p:oleObj name="CorelDRAW! CMX" r:id="rId7" imgW="692201" imgH="844906" progId="CQuickDraw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113" y="29559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1" name="Object 9"/>
          <p:cNvGraphicFramePr>
            <a:graphicFrameLocks noChangeAspect="1"/>
          </p:cNvGraphicFramePr>
          <p:nvPr/>
        </p:nvGraphicFramePr>
        <p:xfrm>
          <a:off x="3262313" y="29559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CorelDRAW! CMX" r:id="rId8" imgW="692201" imgH="844906" progId="CQuickDraw5">
                  <p:embed/>
                </p:oleObj>
              </mc:Choice>
              <mc:Fallback>
                <p:oleObj name="CorelDRAW! CMX" r:id="rId8" imgW="692201" imgH="844906" progId="CQuickDraw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313" y="29559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2" name="Object 10"/>
          <p:cNvGraphicFramePr>
            <a:graphicFrameLocks noChangeAspect="1"/>
          </p:cNvGraphicFramePr>
          <p:nvPr/>
        </p:nvGraphicFramePr>
        <p:xfrm>
          <a:off x="5243513" y="29559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CorelDRAW! CMX" r:id="rId9" imgW="692201" imgH="844906" progId="CQuickDraw5">
                  <p:embed/>
                </p:oleObj>
              </mc:Choice>
              <mc:Fallback>
                <p:oleObj name="CorelDRAW! CMX" r:id="rId9" imgW="692201" imgH="844906" progId="CQuickDraw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513" y="29559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63" name="Object 11"/>
          <p:cNvGraphicFramePr>
            <a:graphicFrameLocks noChangeAspect="1"/>
          </p:cNvGraphicFramePr>
          <p:nvPr/>
        </p:nvGraphicFramePr>
        <p:xfrm>
          <a:off x="7224713" y="29559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CorelDRAW! CMX" r:id="rId10" imgW="692201" imgH="844906" progId="CQuickDraw5">
                  <p:embed/>
                </p:oleObj>
              </mc:Choice>
              <mc:Fallback>
                <p:oleObj name="CorelDRAW! CMX" r:id="rId10" imgW="692201" imgH="844906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713" y="29559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64" name="Text Box 12"/>
          <p:cNvSpPr txBox="1">
            <a:spLocks noChangeArrowheads="1"/>
          </p:cNvSpPr>
          <p:nvPr/>
        </p:nvSpPr>
        <p:spPr bwMode="auto">
          <a:xfrm>
            <a:off x="4572000" y="30480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433165" name="Text Box 13"/>
          <p:cNvSpPr txBox="1">
            <a:spLocks noChangeArrowheads="1"/>
          </p:cNvSpPr>
          <p:nvPr/>
        </p:nvSpPr>
        <p:spPr bwMode="auto">
          <a:xfrm>
            <a:off x="6324600" y="30480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2302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3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3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3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5" grpId="0" build="p" autoUpdateAnimBg="0" advAuto="1000"/>
      <p:bldP spid="433156" grpId="0"/>
      <p:bldP spid="433164" grpId="0"/>
      <p:bldP spid="4331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3CA5E10-B73C-4DFF-A2BF-C448BFAC7B7B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304800" y="3048000"/>
          <a:ext cx="86106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Image" r:id="rId3" imgW="11073016" imgH="4165079" progId="Photoshop.Image.7">
                  <p:embed/>
                </p:oleObj>
              </mc:Choice>
              <mc:Fallback>
                <p:oleObj name="Image" r:id="rId3" imgW="11073016" imgH="4165079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0"/>
                        <a:ext cx="86106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Canoe Rental Example: 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25908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Definitions of probability, impact, and severity on following slides.</a:t>
            </a:r>
          </a:p>
        </p:txBody>
      </p:sp>
      <p:sp>
        <p:nvSpPr>
          <p:cNvPr id="43520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pic>
        <p:nvPicPr>
          <p:cNvPr id="435206" name="Picture 6" descr="Strain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7" descr="YatesD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5214" name="Object 14"/>
          <p:cNvGraphicFramePr>
            <a:graphicFrameLocks noChangeAspect="1"/>
          </p:cNvGraphicFramePr>
          <p:nvPr/>
        </p:nvGraphicFramePr>
        <p:xfrm>
          <a:off x="838200" y="2895600"/>
          <a:ext cx="70008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CorelDRAW! CMX" r:id="rId7" imgW="692201" imgH="844906" progId="CQuickDraw5">
                  <p:embed/>
                </p:oleObj>
              </mc:Choice>
              <mc:Fallback>
                <p:oleObj name="CorelDRAW! CMX" r:id="rId7" imgW="692201" imgH="844906" progId="CQuick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95600"/>
                        <a:ext cx="70008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5215" name="Object 15"/>
          <p:cNvGraphicFramePr>
            <a:graphicFrameLocks noChangeAspect="1"/>
          </p:cNvGraphicFramePr>
          <p:nvPr/>
        </p:nvGraphicFramePr>
        <p:xfrm>
          <a:off x="2119313" y="28956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CorelDRAW! CMX" r:id="rId9" imgW="692201" imgH="844906" progId="CQuickDraw5">
                  <p:embed/>
                </p:oleObj>
              </mc:Choice>
              <mc:Fallback>
                <p:oleObj name="CorelDRAW! CMX" r:id="rId9" imgW="692201" imgH="844906" progId="CQuickDraw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28956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3" grpId="0" build="p" autoUpdateAnimBg="0" advAuto="1000"/>
      <p:bldP spid="4352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8C5C7526-ACED-4EB9-9790-AB8B4D39EB82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Probability determination: 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7696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Determine the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probability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, impact, and severity for each event (Figure 8.6, 8.7, and 8.8) [Col.#3]. </a:t>
            </a:r>
          </a:p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Rate each of the risks determined in terms of the probability of its occurrence (this slide).</a:t>
            </a: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152400" y="2482850"/>
          <a:ext cx="8763000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Image" r:id="rId3" imgW="11098413" imgH="4673016" progId="Photoshop.Image.7">
                  <p:embed/>
                </p:oleObj>
              </mc:Choice>
              <mc:Fallback>
                <p:oleObj name="Image" r:id="rId3" imgW="11098413" imgH="4673016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482850"/>
                        <a:ext cx="8763000" cy="368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8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5" grpId="0" build="p" autoUpdateAnimBg="0" advAuto="1000"/>
      <p:bldP spid="4280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B53390A4-CCFC-4ED6-91A3-C32659B60911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Impact determination: 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6172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Essentially, what is the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impact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of the incident from catastrophic to insignificant [Col.#5]. </a:t>
            </a: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304800" y="2057400"/>
          <a:ext cx="8610600" cy="416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Image" r:id="rId3" imgW="11073016" imgH="5358730" progId="Photoshop.Image.7">
                  <p:embed/>
                </p:oleObj>
              </mc:Choice>
              <mc:Fallback>
                <p:oleObj name="Image" r:id="rId3" imgW="11073016" imgH="5358730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610600" cy="416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59" grpId="0" build="p" autoUpdateAnimBg="0" advAuto="1000"/>
      <p:bldP spid="4290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4000B1F-8047-4717-81C6-9FF33110FA88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Severity determination: 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73914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Using the matrix in Figure 8.8, determines the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severity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for a risk by cross-referencing the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probability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with the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impact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for an event occurring [Col.#7].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Severity is nothing more than the arbitrary cross-tabulation as defined by this table.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(The permutations for all impacts are shown in the next slide (Figure 8.9))</a:t>
            </a:r>
          </a:p>
        </p:txBody>
      </p:sp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228600" y="2927350"/>
          <a:ext cx="8610600" cy="332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Image" r:id="rId3" imgW="12444444" imgH="4800000" progId="Photoshop.Image.7">
                  <p:embed/>
                </p:oleObj>
              </mc:Choice>
              <mc:Fallback>
                <p:oleObj name="Image" r:id="rId3" imgW="12444444" imgH="4800000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27350"/>
                        <a:ext cx="8610600" cy="332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3" grpId="0" build="p" autoUpdateAnimBg="0" advAuto="1000"/>
      <p:bldP spid="4300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0E4F8F2-0F40-4003-8619-920AB082633B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Severity permutations: 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90678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Think of this table working backwards from Col.#7.  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[Restates previous table]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3110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457200" y="1447800"/>
          <a:ext cx="8305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Image" r:id="rId3" imgW="11073016" imgH="6603175" progId="Photoshop.Image.7">
                  <p:embed/>
                </p:oleObj>
              </mc:Choice>
              <mc:Fallback>
                <p:oleObj name="Image" r:id="rId3" imgW="11073016" imgH="6603175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8305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1113" name="Object 9"/>
          <p:cNvGraphicFramePr>
            <a:graphicFrameLocks noChangeAspect="1"/>
          </p:cNvGraphicFramePr>
          <p:nvPr/>
        </p:nvGraphicFramePr>
        <p:xfrm>
          <a:off x="7315200" y="1295400"/>
          <a:ext cx="70008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CorelDRAW! CMX" r:id="rId5" imgW="692201" imgH="844906" progId="CQuickDraw5">
                  <p:embed/>
                </p:oleObj>
              </mc:Choice>
              <mc:Fallback>
                <p:oleObj name="CorelDRAW! CMX" r:id="rId5" imgW="692201" imgH="844906" progId="CQuickDraw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295400"/>
                        <a:ext cx="70008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7" grpId="0" build="p" autoUpdateAnimBg="0" advAuto="1000"/>
      <p:bldP spid="431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587725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479791E-C8A6-4AC0-AACA-1B60C088AB56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Develop Strategies: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4958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3</a:t>
            </a:r>
            <a:r>
              <a:rPr lang="en-US" altLang="en-US" sz="2000" baseline="30000" smtClean="0">
                <a:solidFill>
                  <a:srgbClr val="663300"/>
                </a:solidFill>
                <a:latin typeface="Comic Sans MS" panose="030F0702030302020204" pitchFamily="66" charset="0"/>
              </a:rPr>
              <a:t>rd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step in developing a risk management plan is to determine strategies on how to deal with the risks.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Risk financing techniques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-  the emphasis is on how to finance the loss or transfer it to another party.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Transfer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Retain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Risk control techniques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the emphasis is on minimizing the risk of loss.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Avoidance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Reduction 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6096000" y="3276600"/>
            <a:ext cx="1295400" cy="1143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942138" y="18288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If you are in the business of providing an activity or program, risk reduction is the method for you.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78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7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7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 advAuto="1000"/>
      <p:bldP spid="377860" grpId="0"/>
      <p:bldP spid="377868" grpId="0" animBg="1"/>
      <p:bldP spid="377868" grpId="1" animBg="1"/>
      <p:bldP spid="11" grpId="0" build="p" autoUpdateAnimBg="0" advAuto="1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872830"/>
              </p:ext>
            </p:extLst>
          </p:nvPr>
        </p:nvGraphicFramePr>
        <p:xfrm>
          <a:off x="5029200" y="225039"/>
          <a:ext cx="3810000" cy="625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225039"/>
                        <a:ext cx="3810000" cy="6251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B71D-049F-449F-8EE0-BD3E5782404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990600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</a:rPr>
              <a:t>Develop Strategies: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495800" cy="2971800"/>
          </a:xfrm>
        </p:spPr>
        <p:txBody>
          <a:bodyPr/>
          <a:lstStyle/>
          <a:p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The 3</a:t>
            </a:r>
            <a:r>
              <a:rPr lang="en-US" altLang="en-US" sz="2000" baseline="30000">
                <a:solidFill>
                  <a:srgbClr val="663300"/>
                </a:solidFill>
                <a:latin typeface="Comic Sans MS" panose="030F0702030302020204" pitchFamily="66" charset="0"/>
              </a:rPr>
              <a:t>rd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step in developing a risk management plan is to determine strategies on how to deal with the risks. </a:t>
            </a:r>
          </a:p>
          <a:p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Risk financing techniques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-  the emphasis is on how to finance the loss or transfer it to another party.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Transfer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Retain </a:t>
            </a:r>
          </a:p>
          <a:p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Risk control techniques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– the emphasis is on minimizing the risk of loss.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Avoidance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Reduction 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tx1"/>
                </a:solidFill>
              </a:rPr>
              <a:t>(click to advance)</a:t>
            </a:r>
          </a:p>
        </p:txBody>
      </p:sp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6134100" y="3200400"/>
            <a:ext cx="1371600" cy="12192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altLang="en-US" sz="900">
                <a:solidFill>
                  <a:schemeClr val="tx1"/>
                </a:solidFill>
                <a:latin typeface="Times New Roman" panose="02020603050405020304" pitchFamily="18" charset="0"/>
              </a:rPr>
              <a:t>Peterson, J., (1987), </a:t>
            </a:r>
            <a:r>
              <a:rPr lang="en-US" altLang="en-US" sz="900" i="1">
                <a:solidFill>
                  <a:schemeClr val="tx1"/>
                </a:solidFill>
                <a:latin typeface="Times New Roman" panose="02020603050405020304" pitchFamily="18" charset="0"/>
              </a:rPr>
              <a:t>Risk Management for Park, Recreation, and Leisure </a:t>
            </a:r>
            <a:r>
              <a:rPr lang="en-US" altLang="en-US" sz="900">
                <a:solidFill>
                  <a:schemeClr val="tx1"/>
                </a:solidFill>
                <a:latin typeface="Times New Roman" panose="02020603050405020304" pitchFamily="18" charset="0"/>
              </a:rPr>
              <a:t>Services. Champaign, Illinois: Management Learning Laboratories.</a:t>
            </a:r>
          </a:p>
        </p:txBody>
      </p:sp>
    </p:spTree>
    <p:extLst>
      <p:ext uri="{BB962C8B-B14F-4D97-AF65-F5344CB8AC3E}">
        <p14:creationId xmlns:p14="http://schemas.microsoft.com/office/powerpoint/2010/main" val="9532909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E69A37C-5150-4D85-99B8-30674B0C75C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86050" name="Object 2"/>
          <p:cNvGraphicFramePr>
            <a:graphicFrameLocks noChangeAspect="1"/>
          </p:cNvGraphicFramePr>
          <p:nvPr/>
        </p:nvGraphicFramePr>
        <p:xfrm>
          <a:off x="-39688" y="-39688"/>
          <a:ext cx="9183688" cy="692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CorelDRAW! CMX" r:id="rId3" imgW="9083650" imgH="6847027" progId="CQuickDraw5">
                  <p:embed/>
                </p:oleObj>
              </mc:Choice>
              <mc:Fallback>
                <p:oleObj name="CorelDRAW! CMX" r:id="rId3" imgW="9083650" imgH="6847027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8" y="-39688"/>
                        <a:ext cx="9183688" cy="6921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219200"/>
            <a:ext cx="4800600" cy="1143000"/>
          </a:xfrm>
        </p:spPr>
        <p:txBody>
          <a:bodyPr/>
          <a:lstStyle/>
          <a:p>
            <a:r>
              <a:rPr lang="en-US" altLang="en-US" sz="4000" dirty="0" smtClean="0">
                <a:latin typeface="Arial" panose="020B0604020202020204" pitchFamily="34" charset="0"/>
              </a:rPr>
              <a:t>Traditional Risk Management Plans</a:t>
            </a:r>
            <a:endParaRPr lang="en-US" altLang="en-US" sz="40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743200"/>
            <a:ext cx="38100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000" smtClean="0">
                <a:latin typeface="Arial" panose="020B0604020202020204" pitchFamily="34" charset="0"/>
              </a:rPr>
              <a:t>by </a:t>
            </a:r>
          </a:p>
          <a:p>
            <a:pPr algn="ctr">
              <a:buFontTx/>
              <a:buNone/>
            </a:pPr>
            <a:r>
              <a:rPr lang="en-US" altLang="en-US" sz="2000" smtClean="0">
                <a:latin typeface="Arial" panose="020B0604020202020204" pitchFamily="34" charset="0"/>
              </a:rPr>
              <a:t>Robert B. Kauffman, Ph.D.</a:t>
            </a:r>
          </a:p>
        </p:txBody>
      </p:sp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86054" name="Object 6"/>
          <p:cNvGraphicFramePr>
            <a:graphicFrameLocks noChangeAspect="1"/>
          </p:cNvGraphicFramePr>
          <p:nvPr/>
        </p:nvGraphicFramePr>
        <p:xfrm>
          <a:off x="3276600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CorelDRAW! CMX" r:id="rId5" imgW="1484986" imgH="2639873" progId="CQuickDraw5">
                  <p:embed/>
                </p:oleObj>
              </mc:Choice>
              <mc:Fallback>
                <p:oleObj name="CorelDRAW! CMX" r:id="rId5" imgW="1484986" imgH="2639873" progId="CQuickDraw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55" name="Object 7"/>
          <p:cNvGraphicFramePr>
            <a:graphicFrameLocks noChangeAspect="1"/>
          </p:cNvGraphicFramePr>
          <p:nvPr/>
        </p:nvGraphicFramePr>
        <p:xfrm>
          <a:off x="4956175" y="842963"/>
          <a:ext cx="21828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CorelDRAW! CMX" r:id="rId7" imgW="2159813" imgH="1185062" progId="CQuickDraw5">
                  <p:embed/>
                </p:oleObj>
              </mc:Choice>
              <mc:Fallback>
                <p:oleObj name="CorelDRAW! CMX" r:id="rId7" imgW="2159813" imgH="1185062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842963"/>
                        <a:ext cx="218281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56" name="Rectangle 8"/>
          <p:cNvSpPr>
            <a:spLocks noChangeArrowheads="1"/>
          </p:cNvSpPr>
          <p:nvPr/>
        </p:nvSpPr>
        <p:spPr bwMode="auto">
          <a:xfrm>
            <a:off x="4876800" y="1143000"/>
            <a:ext cx="175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	 It’s the kick off!  </a:t>
            </a:r>
          </a:p>
        </p:txBody>
      </p:sp>
      <p:graphicFrame>
        <p:nvGraphicFramePr>
          <p:cNvPr id="386057" name="Object 9"/>
          <p:cNvGraphicFramePr>
            <a:graphicFrameLocks noChangeAspect="1"/>
          </p:cNvGraphicFramePr>
          <p:nvPr/>
        </p:nvGraphicFramePr>
        <p:xfrm>
          <a:off x="7010400" y="4572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CorelDRAW! CMX" r:id="rId9" imgW="998525" imgH="2284171" progId="CQuickDraw5">
                  <p:embed/>
                </p:oleObj>
              </mc:Choice>
              <mc:Fallback>
                <p:oleObj name="CorelDRAW! CMX" r:id="rId9" imgW="998525" imgH="2284171" progId="CQuickDraw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572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6058" name="Object 10"/>
          <p:cNvGraphicFramePr>
            <a:graphicFrameLocks noChangeAspect="1"/>
          </p:cNvGraphicFramePr>
          <p:nvPr/>
        </p:nvGraphicFramePr>
        <p:xfrm>
          <a:off x="4856163" y="4743450"/>
          <a:ext cx="25352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CorelDRAW! CMX" r:id="rId11" imgW="2355494" imgH="1326794" progId="CQuickDraw5">
                  <p:embed/>
                </p:oleObj>
              </mc:Choice>
              <mc:Fallback>
                <p:oleObj name="CorelDRAW! CMX" r:id="rId11" imgW="2355494" imgH="1326794" progId="CQuickDraw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4743450"/>
                        <a:ext cx="25352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59" name="Rectangle 11"/>
          <p:cNvSpPr>
            <a:spLocks noChangeArrowheads="1"/>
          </p:cNvSpPr>
          <p:nvPr/>
        </p:nvSpPr>
        <p:spPr bwMode="auto">
          <a:xfrm>
            <a:off x="5105400" y="4953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By managing the risks, you reduce the risks. Avoid the accident, avoid the law suit. Accidents don’t happen by chance</a:t>
            </a:r>
          </a:p>
        </p:txBody>
      </p:sp>
      <p:graphicFrame>
        <p:nvGraphicFramePr>
          <p:cNvPr id="386060" name="Object 12"/>
          <p:cNvGraphicFramePr>
            <a:graphicFrameLocks noChangeAspect="1"/>
          </p:cNvGraphicFramePr>
          <p:nvPr/>
        </p:nvGraphicFramePr>
        <p:xfrm>
          <a:off x="1295400" y="4895850"/>
          <a:ext cx="25352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CorelDRAW! CMX" r:id="rId13" imgW="2355494" imgH="1326794" progId="CQuickDraw5">
                  <p:embed/>
                </p:oleObj>
              </mc:Choice>
              <mc:Fallback>
                <p:oleObj name="CorelDRAW! CMX" r:id="rId13" imgW="2355494" imgH="1326794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95850"/>
                        <a:ext cx="25352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6061" name="Rectangle 13"/>
          <p:cNvSpPr>
            <a:spLocks noChangeArrowheads="1"/>
          </p:cNvSpPr>
          <p:nvPr/>
        </p:nvSpPr>
        <p:spPr bwMode="auto">
          <a:xfrm>
            <a:off x="990600" y="50292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This section focuses on developing a risk management plan to reduce the likelihood of an accident or lawsuit from occurring.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6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6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6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6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2.08092E-6 C 0.00157 0.05942 0.06841 0.25919 0.0099 0.35723 C -0.04862 0.45526 -0.27553 0.53966 -0.35053 0.5877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293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86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86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6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6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6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86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1" grpId="0"/>
      <p:bldP spid="386052" grpId="0" build="p" autoUpdateAnimBg="0" advAuto="1000"/>
      <p:bldP spid="386053" grpId="0"/>
      <p:bldP spid="386056" grpId="0" build="p" autoUpdateAnimBg="0" advAuto="1000"/>
      <p:bldP spid="386056" grpId="1" build="allAtOnce"/>
      <p:bldP spid="386059" grpId="0" build="p" autoUpdateAnimBg="0" advAuto="1000"/>
      <p:bldP spid="386059" grpId="1" build="allAtOnce"/>
      <p:bldP spid="386061" grpId="0" build="p" autoUpdateAnimBg="0" advAuto="1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8FBA6B2-00FB-4095-B9F5-63A45C223197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Underlying Factors: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6477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underlying factors in the Domino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and other models can be used in risk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reduction to analyze activities and programs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and to create safer programs.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Addressing these factors can reduce the frequency, impact, and severity.  </a:t>
            </a:r>
          </a:p>
          <a:p>
            <a:r>
              <a:rPr lang="en-US" altLang="en-US" sz="1800" b="1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Human Factors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Physical or physiological capabilities or stress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Mental or physiological capabilities or stress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Knowledge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Skill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Motivation and group dynamics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Preplanning </a:t>
            </a:r>
          </a:p>
          <a:p>
            <a:r>
              <a:rPr lang="en-US" altLang="en-US" sz="1800" b="1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Environmental Factors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Weather and changes in weather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Terrain and changes in terrain conditions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Animals and plants </a:t>
            </a:r>
          </a:p>
          <a:p>
            <a:r>
              <a:rPr lang="en-US" altLang="en-US" sz="1800" b="1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Equipment Factors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Inadequate or inappropriate clothing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Inadequate or inappropriate equipment </a:t>
            </a:r>
          </a:p>
          <a:p>
            <a:pPr lvl="1"/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Inadequate maintenance or wear and tear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2" name="CorelDRAW" r:id="rId3" imgW="4831080" imgH="5977128" progId="CorelDRAW.Graphic.10">
                  <p:embed/>
                </p:oleObj>
              </mc:Choice>
              <mc:Fallback>
                <p:oleObj name="CorelDRAW" r:id="rId3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781800" y="1752600"/>
            <a:ext cx="2362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You can use the underlying factors independently of the domino mode….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19464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3" name="CorelDRAW" r:id="rId5" imgW="2090928" imgH="2621280" progId="CorelDRAW.Graphic.10">
                  <p:embed/>
                </p:oleObj>
              </mc:Choice>
              <mc:Fallback>
                <p:oleObj name="CorelDRAW" r:id="rId5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256213" y="454025"/>
          <a:ext cx="519112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" name="CorelDRAW!" r:id="rId7" imgW="519379" imgH="1053389" progId="CDraw5">
                  <p:embed/>
                </p:oleObj>
              </mc:Choice>
              <mc:Fallback>
                <p:oleObj name="CorelDRAW!" r:id="rId7" imgW="519379" imgH="1053389" progId="CDraw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454025"/>
                        <a:ext cx="519112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637213" y="454025"/>
          <a:ext cx="542925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CorelDRAW!" r:id="rId9" imgW="542239" imgH="1059790" progId="CDraw5">
                  <p:embed/>
                </p:oleObj>
              </mc:Choice>
              <mc:Fallback>
                <p:oleObj name="CorelDRAW!" r:id="rId9" imgW="542239" imgH="1059790" progId="C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7213" y="454025"/>
                        <a:ext cx="542925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24563" y="460375"/>
          <a:ext cx="5397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CorelDRAW!" r:id="rId11" imgW="540410" imgH="1047902" progId="CDraw5">
                  <p:embed/>
                </p:oleObj>
              </mc:Choice>
              <mc:Fallback>
                <p:oleObj name="CorelDRAW!" r:id="rId11" imgW="540410" imgH="1047902" progId="CDraw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60375"/>
                        <a:ext cx="53975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386513" y="450850"/>
          <a:ext cx="5461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7" name="CorelDRAW!" r:id="rId13" imgW="545897" imgH="1060704" progId="CDraw5">
                  <p:embed/>
                </p:oleObj>
              </mc:Choice>
              <mc:Fallback>
                <p:oleObj name="CorelDRAW!" r:id="rId13" imgW="545897" imgH="1060704" progId="CDraw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513" y="450850"/>
                        <a:ext cx="54610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780213" y="454025"/>
          <a:ext cx="5334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8" name="CorelDRAW!" r:id="rId15" imgW="534010" imgH="1052474" progId="CDraw5">
                  <p:embed/>
                </p:oleObj>
              </mc:Choice>
              <mc:Fallback>
                <p:oleObj name="CorelDRAW!" r:id="rId15" imgW="534010" imgH="1052474" progId="CDraw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3" y="454025"/>
                        <a:ext cx="5334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150100" y="457200"/>
          <a:ext cx="541338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" name="CorelDRAW!" r:id="rId17" imgW="541325" imgH="1047902" progId="CDraw5">
                  <p:embed/>
                </p:oleObj>
              </mc:Choice>
              <mc:Fallback>
                <p:oleObj name="CorelDRAW!" r:id="rId17" imgW="541325" imgH="1047902" progId="CDraw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457200"/>
                        <a:ext cx="541338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02538" y="450850"/>
          <a:ext cx="55245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0" name="CorelDRAW!" r:id="rId19" imgW="553212" imgH="1060704" progId="CDraw5">
                  <p:embed/>
                </p:oleObj>
              </mc:Choice>
              <mc:Fallback>
                <p:oleObj name="CorelDRAW!" r:id="rId19" imgW="553212" imgH="1060704" progId="C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2538" y="450850"/>
                        <a:ext cx="55245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770813" y="1139825"/>
          <a:ext cx="112871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1" name="CorelDRAW!" r:id="rId21" imgW="1128370" imgH="386791" progId="CDraw5">
                  <p:embed/>
                </p:oleObj>
              </mc:Choice>
              <mc:Fallback>
                <p:oleObj name="CorelDRAW!" r:id="rId21" imgW="1128370" imgH="386791" progId="C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0813" y="1139825"/>
                        <a:ext cx="1128712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313613" y="1003300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2" name="CorelDRAW!" r:id="rId23" imgW="1068934" imgH="531266" progId="CDraw5">
                  <p:embed/>
                </p:oleObj>
              </mc:Choice>
              <mc:Fallback>
                <p:oleObj name="CorelDRAW!" r:id="rId23" imgW="1068934" imgH="531266" progId="C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613" y="1003300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932613" y="987425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3" name="CorelDRAW!" r:id="rId25" imgW="1068934" imgH="531266" progId="CDraw5">
                  <p:embed/>
                </p:oleObj>
              </mc:Choice>
              <mc:Fallback>
                <p:oleObj name="CorelDRAW!" r:id="rId25" imgW="1068934" imgH="531266" progId="C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987425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475413" y="987425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4" name="CorelDRAW!" r:id="rId27" imgW="1068934" imgH="531266" progId="CDraw5">
                  <p:embed/>
                </p:oleObj>
              </mc:Choice>
              <mc:Fallback>
                <p:oleObj name="CorelDRAW!" r:id="rId27" imgW="1068934" imgH="531266" progId="CDraw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987425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094413" y="1003300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5" name="CorelDRAW!" r:id="rId29" imgW="1068934" imgH="531266" progId="CDraw5">
                  <p:embed/>
                </p:oleObj>
              </mc:Choice>
              <mc:Fallback>
                <p:oleObj name="CorelDRAW!" r:id="rId29" imgW="1068934" imgH="531266" progId="CDraw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3" y="1003300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713413" y="987425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6" name="CorelDRAW!" r:id="rId30" imgW="1068934" imgH="531266" progId="CDraw5">
                  <p:embed/>
                </p:oleObj>
              </mc:Choice>
              <mc:Fallback>
                <p:oleObj name="CorelDRAW!" r:id="rId30" imgW="1068934" imgH="531266" progId="CDraw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413" y="987425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256213" y="987425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7" name="CorelDRAW!" r:id="rId32" imgW="1068934" imgH="531266" progId="CDraw5">
                  <p:embed/>
                </p:oleObj>
              </mc:Choice>
              <mc:Fallback>
                <p:oleObj name="CorelDRAW!" r:id="rId32" imgW="1068934" imgH="531266" progId="CDraw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987425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75"/>
          <p:cNvSpPr>
            <a:spLocks noChangeArrowheads="1"/>
          </p:cNvSpPr>
          <p:nvPr/>
        </p:nvSpPr>
        <p:spPr bwMode="auto">
          <a:xfrm>
            <a:off x="7086600" y="2438400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    </a:t>
            </a:r>
            <a:r>
              <a:rPr lang="en-US" altLang="en-US" sz="1400" b="1">
                <a:solidFill>
                  <a:srgbClr val="0070C0"/>
                </a:solidFill>
                <a:latin typeface="Comic Sans MS" panose="030F0702030302020204" pitchFamily="66" charset="0"/>
              </a:rPr>
              <a:t> Let’s watch the dominos fall.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7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7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7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7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78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7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778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78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 advAuto="1000"/>
      <p:bldP spid="377860" grpId="0"/>
      <p:bldP spid="11" grpId="0" build="p" autoUpdateAnimBg="0" advAuto="1000"/>
      <p:bldP spid="27" grpId="0" build="p" autoUpdateAnimBg="0" advAuto="1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D2BE0EB-93FE-4785-A494-3147BD49B38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-52388" y="0"/>
          <a:ext cx="9196388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CorelDRAW! CMX" r:id="rId3" imgW="9966046" imgH="7494422" progId="CQuickDraw5">
                  <p:embed/>
                </p:oleObj>
              </mc:Choice>
              <mc:Fallback>
                <p:oleObj name="CorelDRAW! CMX" r:id="rId3" imgW="9966046" imgH="7494422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2388" y="0"/>
                        <a:ext cx="9196388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smtClean="0">
                <a:latin typeface="Arial" panose="020B0604020202020204" pitchFamily="34" charset="0"/>
              </a:rPr>
              <a:t>Dovetailing with Accident Process </a:t>
            </a:r>
            <a:br>
              <a:rPr lang="en-US" altLang="en-US" sz="3600" smtClean="0">
                <a:latin typeface="Arial" panose="020B0604020202020204" pitchFamily="34" charset="0"/>
              </a:rPr>
            </a:br>
            <a:r>
              <a:rPr lang="en-US" altLang="en-US" sz="3600" smtClean="0">
                <a:latin typeface="Arial" panose="020B0604020202020204" pitchFamily="34" charset="0"/>
              </a:rPr>
              <a:t>(e.g. Curtis Model)</a:t>
            </a:r>
          </a:p>
        </p:txBody>
      </p:sp>
      <p:sp>
        <p:nvSpPr>
          <p:cNvPr id="417797" name="Rectangle 5"/>
          <p:cNvSpPr>
            <a:spLocks noChangeArrowheads="1"/>
          </p:cNvSpPr>
          <p:nvPr/>
        </p:nvSpPr>
        <p:spPr bwMode="auto">
          <a:xfrm>
            <a:off x="685800" y="11430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Think of increased probability increasing the size to the golf balls.  </a:t>
            </a: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0" y="6308725"/>
            <a:ext cx="2286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(Curtis, R., (2005) The Backpacker’s Field Manual. New York: Three Rivers Press.)</a:t>
            </a:r>
          </a:p>
        </p:txBody>
      </p:sp>
      <p:graphicFrame>
        <p:nvGraphicFramePr>
          <p:cNvPr id="417799" name="Object 7"/>
          <p:cNvGraphicFramePr>
            <a:graphicFrameLocks noChangeAspect="1"/>
          </p:cNvGraphicFramePr>
          <p:nvPr/>
        </p:nvGraphicFramePr>
        <p:xfrm>
          <a:off x="1676400" y="1760538"/>
          <a:ext cx="198120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CorelDRAW! CMX" r:id="rId5" imgW="1542593" imgH="609905" progId="CQuickDraw5">
                  <p:embed/>
                </p:oleObj>
              </mc:Choice>
              <mc:Fallback>
                <p:oleObj name="CorelDRAW! CMX" r:id="rId5" imgW="1542593" imgH="609905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60538"/>
                        <a:ext cx="198120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/>
      <p:bldP spid="417797" grpId="0" build="p" bldLvl="3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45E2291-917A-4EB0-AFA1-5C082DB3F2F9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2743" name="Object 7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CorelDRAW! CMX" r:id="rId3" imgW="4811573" imgH="6119165" progId="CQuickDraw5">
                  <p:embed/>
                </p:oleObj>
              </mc:Choice>
              <mc:Fallback>
                <p:oleObj name="CorelDRAW! CMX" r:id="rId3" imgW="4811573" imgH="6119165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Transfer: 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38862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Three General Approaches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Insurance approach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loss to a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third party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such as an insurance company.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Subcontracting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risk of loss to the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subcontractor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performing the service or activity.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Indemnification and hold-harmless clauses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risk to the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participant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Approaches are not mutually exclusive of each other. </a:t>
            </a:r>
          </a:p>
          <a:p>
            <a:endParaRPr lang="en-US" altLang="en-US" sz="20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72761" name="Object 25"/>
          <p:cNvGraphicFramePr>
            <a:graphicFrameLocks noChangeAspect="1"/>
          </p:cNvGraphicFramePr>
          <p:nvPr/>
        </p:nvGraphicFramePr>
        <p:xfrm>
          <a:off x="4125913" y="368300"/>
          <a:ext cx="4865687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CorelDRAW! CMX" r:id="rId5" imgW="4811573" imgH="6119165" progId="CQuickDraw5">
                  <p:embed/>
                </p:oleObj>
              </mc:Choice>
              <mc:Fallback>
                <p:oleObj name="CorelDRAW! CMX" r:id="rId5" imgW="4811573" imgH="6119165" progId="CQuickDraw5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368300"/>
                        <a:ext cx="4865687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62" name="Object 26"/>
          <p:cNvGraphicFramePr>
            <a:graphicFrameLocks noChangeAspect="1"/>
          </p:cNvGraphicFramePr>
          <p:nvPr/>
        </p:nvGraphicFramePr>
        <p:xfrm>
          <a:off x="4125913" y="368300"/>
          <a:ext cx="4865687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CorelDRAW! CMX" r:id="rId7" imgW="4811573" imgH="6119165" progId="CQuickDraw5">
                  <p:embed/>
                </p:oleObj>
              </mc:Choice>
              <mc:Fallback>
                <p:oleObj name="CorelDRAW! CMX" r:id="rId7" imgW="4811573" imgH="6119165" progId="CQuickDraw5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368300"/>
                        <a:ext cx="4865687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63" name="Object 27"/>
          <p:cNvGraphicFramePr>
            <a:graphicFrameLocks noChangeAspect="1"/>
          </p:cNvGraphicFramePr>
          <p:nvPr/>
        </p:nvGraphicFramePr>
        <p:xfrm>
          <a:off x="4114800" y="3683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CorelDRAW! CMX" r:id="rId9" imgW="4811573" imgH="6119165" progId="CQuickDraw5">
                  <p:embed/>
                </p:oleObj>
              </mc:Choice>
              <mc:Fallback>
                <p:oleObj name="CorelDRAW! CMX" r:id="rId9" imgW="4811573" imgH="6119165" progId="CQuickDraw5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83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64" name="Object 28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CorelDRAW! CMX" r:id="rId11" imgW="4811573" imgH="6119165" progId="CQuickDraw5">
                  <p:embed/>
                </p:oleObj>
              </mc:Choice>
              <mc:Fallback>
                <p:oleObj name="CorelDRAW! CMX" r:id="rId11" imgW="4811573" imgH="6119165" progId="CQuickDraw5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750" name="Text Box 14"/>
          <p:cNvSpPr txBox="1">
            <a:spLocks noChangeArrowheads="1"/>
          </p:cNvSpPr>
          <p:nvPr/>
        </p:nvSpPr>
        <p:spPr bwMode="auto">
          <a:xfrm>
            <a:off x="4800600" y="5562600"/>
            <a:ext cx="118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Insurance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(third party)</a:t>
            </a:r>
          </a:p>
        </p:txBody>
      </p:sp>
      <p:sp>
        <p:nvSpPr>
          <p:cNvPr id="372751" name="Text Box 15"/>
          <p:cNvSpPr txBox="1">
            <a:spLocks noChangeArrowheads="1"/>
          </p:cNvSpPr>
          <p:nvPr/>
        </p:nvSpPr>
        <p:spPr bwMode="auto">
          <a:xfrm>
            <a:off x="5668963" y="5973763"/>
            <a:ext cx="22018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Subcontractor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(independent contractors)</a:t>
            </a:r>
          </a:p>
        </p:txBody>
      </p:sp>
      <p:sp>
        <p:nvSpPr>
          <p:cNvPr id="372752" name="Text Box 16"/>
          <p:cNvSpPr txBox="1">
            <a:spLocks noChangeArrowheads="1"/>
          </p:cNvSpPr>
          <p:nvPr/>
        </p:nvSpPr>
        <p:spPr bwMode="auto">
          <a:xfrm>
            <a:off x="7415213" y="5562600"/>
            <a:ext cx="1119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Waiver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(participant)</a:t>
            </a:r>
          </a:p>
        </p:txBody>
      </p:sp>
      <p:sp>
        <p:nvSpPr>
          <p:cNvPr id="372753" name="Rectangle 17"/>
          <p:cNvSpPr>
            <a:spLocks noChangeArrowheads="1"/>
          </p:cNvSpPr>
          <p:nvPr/>
        </p:nvSpPr>
        <p:spPr bwMode="auto">
          <a:xfrm>
            <a:off x="6934200" y="685800"/>
            <a:ext cx="2209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Give the ball (risk) to someone else and let them hold onto the risk. </a:t>
            </a:r>
          </a:p>
        </p:txBody>
      </p:sp>
      <p:sp>
        <p:nvSpPr>
          <p:cNvPr id="372755" name="Freeform 19"/>
          <p:cNvSpPr>
            <a:spLocks/>
          </p:cNvSpPr>
          <p:nvPr/>
        </p:nvSpPr>
        <p:spPr bwMode="auto">
          <a:xfrm>
            <a:off x="6442075" y="1676400"/>
            <a:ext cx="231775" cy="2873375"/>
          </a:xfrm>
          <a:custGeom>
            <a:avLst/>
            <a:gdLst>
              <a:gd name="T0" fmla="*/ 2147483647 w 146"/>
              <a:gd name="T1" fmla="*/ 0 h 1810"/>
              <a:gd name="T2" fmla="*/ 2147483647 w 146"/>
              <a:gd name="T3" fmla="*/ 2147483647 h 1810"/>
              <a:gd name="T4" fmla="*/ 2147483647 w 146"/>
              <a:gd name="T5" fmla="*/ 2147483647 h 1810"/>
              <a:gd name="T6" fmla="*/ 2147483647 w 146"/>
              <a:gd name="T7" fmla="*/ 2147483647 h 18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6" h="1810">
                <a:moveTo>
                  <a:pt x="94" y="0"/>
                </a:moveTo>
                <a:cubicBezTo>
                  <a:pt x="79" y="102"/>
                  <a:pt x="12" y="384"/>
                  <a:pt x="6" y="613"/>
                </a:cubicBezTo>
                <a:cubicBezTo>
                  <a:pt x="0" y="842"/>
                  <a:pt x="37" y="1176"/>
                  <a:pt x="60" y="1375"/>
                </a:cubicBezTo>
                <a:cubicBezTo>
                  <a:pt x="83" y="1574"/>
                  <a:pt x="128" y="1720"/>
                  <a:pt x="146" y="181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2756" name="Freeform 20"/>
          <p:cNvSpPr>
            <a:spLocks/>
          </p:cNvSpPr>
          <p:nvPr/>
        </p:nvSpPr>
        <p:spPr bwMode="auto">
          <a:xfrm>
            <a:off x="6858000" y="1600200"/>
            <a:ext cx="1127125" cy="2727325"/>
          </a:xfrm>
          <a:custGeom>
            <a:avLst/>
            <a:gdLst>
              <a:gd name="T0" fmla="*/ 0 w 782"/>
              <a:gd name="T1" fmla="*/ 0 h 1670"/>
              <a:gd name="T2" fmla="*/ 2147483647 w 782"/>
              <a:gd name="T3" fmla="*/ 2147483647 h 1670"/>
              <a:gd name="T4" fmla="*/ 2147483647 w 782"/>
              <a:gd name="T5" fmla="*/ 2147483647 h 1670"/>
              <a:gd name="T6" fmla="*/ 2147483647 w 782"/>
              <a:gd name="T7" fmla="*/ 2147483647 h 1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2" h="1670">
                <a:moveTo>
                  <a:pt x="0" y="0"/>
                </a:moveTo>
                <a:cubicBezTo>
                  <a:pt x="65" y="101"/>
                  <a:pt x="279" y="388"/>
                  <a:pt x="392" y="604"/>
                </a:cubicBezTo>
                <a:cubicBezTo>
                  <a:pt x="505" y="820"/>
                  <a:pt x="612" y="1120"/>
                  <a:pt x="677" y="1298"/>
                </a:cubicBezTo>
                <a:cubicBezTo>
                  <a:pt x="742" y="1476"/>
                  <a:pt x="760" y="1592"/>
                  <a:pt x="782" y="167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372759" name="Object 23"/>
          <p:cNvGraphicFramePr>
            <a:graphicFrameLocks noChangeAspect="1"/>
          </p:cNvGraphicFramePr>
          <p:nvPr/>
        </p:nvGraphicFramePr>
        <p:xfrm>
          <a:off x="4194175" y="1223963"/>
          <a:ext cx="21828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CorelDRAW! CMX" r:id="rId13" imgW="2159813" imgH="1185062" progId="CQuickDraw5">
                  <p:embed/>
                </p:oleObj>
              </mc:Choice>
              <mc:Fallback>
                <p:oleObj name="CorelDRAW! CMX" r:id="rId13" imgW="2159813" imgH="1185062" progId="CQuickDraw5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1223963"/>
                        <a:ext cx="218281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760" name="Rectangle 24"/>
          <p:cNvSpPr>
            <a:spLocks noChangeArrowheads="1"/>
          </p:cNvSpPr>
          <p:nvPr/>
        </p:nvSpPr>
        <p:spPr bwMode="auto">
          <a:xfrm>
            <a:off x="3886200" y="1371600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I like this strategy… It lets someone else hold the ball and get tackled.  </a:t>
            </a:r>
          </a:p>
        </p:txBody>
      </p:sp>
      <p:sp>
        <p:nvSpPr>
          <p:cNvPr id="372746" name="Freeform 10"/>
          <p:cNvSpPr>
            <a:spLocks/>
          </p:cNvSpPr>
          <p:nvPr/>
        </p:nvSpPr>
        <p:spPr bwMode="auto">
          <a:xfrm>
            <a:off x="5372100" y="1447800"/>
            <a:ext cx="876300" cy="3060700"/>
          </a:xfrm>
          <a:custGeom>
            <a:avLst/>
            <a:gdLst>
              <a:gd name="T0" fmla="*/ 2147483647 w 552"/>
              <a:gd name="T1" fmla="*/ 0 h 1928"/>
              <a:gd name="T2" fmla="*/ 2147483647 w 552"/>
              <a:gd name="T3" fmla="*/ 2147483647 h 1928"/>
              <a:gd name="T4" fmla="*/ 2147483647 w 552"/>
              <a:gd name="T5" fmla="*/ 2147483647 h 1928"/>
              <a:gd name="T6" fmla="*/ 2147483647 w 552"/>
              <a:gd name="T7" fmla="*/ 2147483647 h 19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2" h="1928">
                <a:moveTo>
                  <a:pt x="552" y="0"/>
                </a:moveTo>
                <a:cubicBezTo>
                  <a:pt x="404" y="168"/>
                  <a:pt x="256" y="336"/>
                  <a:pt x="168" y="624"/>
                </a:cubicBezTo>
                <a:cubicBezTo>
                  <a:pt x="80" y="912"/>
                  <a:pt x="48" y="1528"/>
                  <a:pt x="24" y="1728"/>
                </a:cubicBezTo>
                <a:cubicBezTo>
                  <a:pt x="0" y="1928"/>
                  <a:pt x="12" y="1876"/>
                  <a:pt x="24" y="182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524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2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3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72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7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72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7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7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8" presetID="22" presetClass="entr" presetSubtype="1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000"/>
                                        <p:tgtEl>
                                          <p:spTgt spid="3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9" grpId="0" build="p" autoUpdateAnimBg="0" advAuto="1000"/>
      <p:bldP spid="372740" grpId="0"/>
      <p:bldP spid="372750" grpId="0"/>
      <p:bldP spid="372751" grpId="0"/>
      <p:bldP spid="372752" grpId="0"/>
      <p:bldP spid="372753" grpId="0" build="p" autoUpdateAnimBg="0" advAuto="1000"/>
      <p:bldP spid="372755" grpId="0" animBg="1"/>
      <p:bldP spid="372755" grpId="1" animBg="1"/>
      <p:bldP spid="372755" grpId="2" animBg="1"/>
      <p:bldP spid="372756" grpId="0" animBg="1"/>
      <p:bldP spid="372756" grpId="1" animBg="1"/>
      <p:bldP spid="372756" grpId="2" animBg="1"/>
      <p:bldP spid="372760" grpId="0" build="p" autoUpdateAnimBg="0" advAuto="1000"/>
      <p:bldP spid="372746" grpId="0" animBg="1"/>
      <p:bldP spid="372746" grpId="1" animBg="1"/>
      <p:bldP spid="37274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BF5062B-0134-4B83-A220-ECB685DFF1F6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31" name="Object 2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CorelDRAW! CMX" r:id="rId3" imgW="4811573" imgH="6119165" progId="CQuickDraw5">
                  <p:embed/>
                </p:oleObj>
              </mc:Choice>
              <mc:Fallback>
                <p:oleObj name="CorelDRAW! CMX" r:id="rId3" imgW="4811573" imgH="6119165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Transfer: </a:t>
            </a:r>
          </a:p>
        </p:txBody>
      </p:sp>
      <p:sp>
        <p:nvSpPr>
          <p:cNvPr id="2253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38862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Three General Approaches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Insurance approach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loss to a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third party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such as an insurance company.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Subcontracting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risk of loss to the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subcontractor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performing the service or activity.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Indemnification and hold-harmless clauses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attempts to transfer the risk to the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participant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Approaches are not mutually exclusive of each other. </a:t>
            </a:r>
          </a:p>
          <a:p>
            <a:endParaRPr lang="en-US" altLang="en-US" sz="20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8277" name="Text Box 5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22535" name="Object 6"/>
          <p:cNvGraphicFramePr>
            <a:graphicFrameLocks noChangeAspect="1"/>
          </p:cNvGraphicFramePr>
          <p:nvPr/>
        </p:nvGraphicFramePr>
        <p:xfrm>
          <a:off x="4125913" y="368300"/>
          <a:ext cx="4865687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8" name="CorelDRAW! CMX" r:id="rId5" imgW="4811573" imgH="6119165" progId="CQuickDraw5">
                  <p:embed/>
                </p:oleObj>
              </mc:Choice>
              <mc:Fallback>
                <p:oleObj name="CorelDRAW! CMX" r:id="rId5" imgW="4811573" imgH="6119165" progId="CQuickDraw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368300"/>
                        <a:ext cx="4865687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7"/>
          <p:cNvGraphicFramePr>
            <a:graphicFrameLocks noChangeAspect="1"/>
          </p:cNvGraphicFramePr>
          <p:nvPr/>
        </p:nvGraphicFramePr>
        <p:xfrm>
          <a:off x="4125913" y="368300"/>
          <a:ext cx="4865687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9" name="CorelDRAW! CMX" r:id="rId7" imgW="4811573" imgH="6119165" progId="CQuickDraw5">
                  <p:embed/>
                </p:oleObj>
              </mc:Choice>
              <mc:Fallback>
                <p:oleObj name="CorelDRAW! CMX" r:id="rId7" imgW="4811573" imgH="6119165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368300"/>
                        <a:ext cx="4865687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8"/>
          <p:cNvGraphicFramePr>
            <a:graphicFrameLocks noChangeAspect="1"/>
          </p:cNvGraphicFramePr>
          <p:nvPr/>
        </p:nvGraphicFramePr>
        <p:xfrm>
          <a:off x="4114800" y="3683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0" name="CorelDRAW! CMX" r:id="rId9" imgW="4811573" imgH="6119165" progId="CQuickDraw5">
                  <p:embed/>
                </p:oleObj>
              </mc:Choice>
              <mc:Fallback>
                <p:oleObj name="CorelDRAW! CMX" r:id="rId9" imgW="4811573" imgH="6119165" progId="CQuickDraw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83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9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CorelDRAW! CMX" r:id="rId11" imgW="4811573" imgH="6119165" progId="CQuickDraw5">
                  <p:embed/>
                </p:oleObj>
              </mc:Choice>
              <mc:Fallback>
                <p:oleObj name="CorelDRAW! CMX" r:id="rId11" imgW="4811573" imgH="6119165" progId="CQuickDraw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4800600" y="5562600"/>
            <a:ext cx="118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Insurance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(third party)</a:t>
            </a: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5668963" y="5973763"/>
            <a:ext cx="22018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Subcontractor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(independent contractors)</a:t>
            </a:r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7415213" y="5562600"/>
            <a:ext cx="1119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Waiver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(participant)</a:t>
            </a:r>
          </a:p>
        </p:txBody>
      </p:sp>
      <p:sp>
        <p:nvSpPr>
          <p:cNvPr id="22542" name="Rectangle 13"/>
          <p:cNvSpPr>
            <a:spLocks noChangeArrowheads="1"/>
          </p:cNvSpPr>
          <p:nvPr/>
        </p:nvSpPr>
        <p:spPr bwMode="auto">
          <a:xfrm>
            <a:off x="6934200" y="685800"/>
            <a:ext cx="2209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Give the ball (risk) to someone else and let them hold onto the risk. </a:t>
            </a:r>
          </a:p>
        </p:txBody>
      </p:sp>
      <p:sp>
        <p:nvSpPr>
          <p:cNvPr id="22543" name="Freeform 14"/>
          <p:cNvSpPr>
            <a:spLocks/>
          </p:cNvSpPr>
          <p:nvPr/>
        </p:nvSpPr>
        <p:spPr bwMode="auto">
          <a:xfrm>
            <a:off x="6442075" y="1676400"/>
            <a:ext cx="231775" cy="2873375"/>
          </a:xfrm>
          <a:custGeom>
            <a:avLst/>
            <a:gdLst>
              <a:gd name="T0" fmla="*/ 2147483647 w 146"/>
              <a:gd name="T1" fmla="*/ 0 h 1810"/>
              <a:gd name="T2" fmla="*/ 2147483647 w 146"/>
              <a:gd name="T3" fmla="*/ 2147483647 h 1810"/>
              <a:gd name="T4" fmla="*/ 2147483647 w 146"/>
              <a:gd name="T5" fmla="*/ 2147483647 h 1810"/>
              <a:gd name="T6" fmla="*/ 2147483647 w 146"/>
              <a:gd name="T7" fmla="*/ 2147483647 h 18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6" h="1810">
                <a:moveTo>
                  <a:pt x="94" y="0"/>
                </a:moveTo>
                <a:cubicBezTo>
                  <a:pt x="79" y="102"/>
                  <a:pt x="12" y="384"/>
                  <a:pt x="6" y="613"/>
                </a:cubicBezTo>
                <a:cubicBezTo>
                  <a:pt x="0" y="842"/>
                  <a:pt x="37" y="1176"/>
                  <a:pt x="60" y="1375"/>
                </a:cubicBezTo>
                <a:cubicBezTo>
                  <a:pt x="83" y="1574"/>
                  <a:pt x="128" y="1720"/>
                  <a:pt x="146" y="181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544" name="Freeform 15"/>
          <p:cNvSpPr>
            <a:spLocks/>
          </p:cNvSpPr>
          <p:nvPr/>
        </p:nvSpPr>
        <p:spPr bwMode="auto">
          <a:xfrm>
            <a:off x="6858000" y="1600200"/>
            <a:ext cx="1127125" cy="2727325"/>
          </a:xfrm>
          <a:custGeom>
            <a:avLst/>
            <a:gdLst>
              <a:gd name="T0" fmla="*/ 0 w 782"/>
              <a:gd name="T1" fmla="*/ 0 h 1670"/>
              <a:gd name="T2" fmla="*/ 2147483647 w 782"/>
              <a:gd name="T3" fmla="*/ 2147483647 h 1670"/>
              <a:gd name="T4" fmla="*/ 2147483647 w 782"/>
              <a:gd name="T5" fmla="*/ 2147483647 h 1670"/>
              <a:gd name="T6" fmla="*/ 2147483647 w 782"/>
              <a:gd name="T7" fmla="*/ 2147483647 h 1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2" h="1670">
                <a:moveTo>
                  <a:pt x="0" y="0"/>
                </a:moveTo>
                <a:cubicBezTo>
                  <a:pt x="65" y="101"/>
                  <a:pt x="279" y="388"/>
                  <a:pt x="392" y="604"/>
                </a:cubicBezTo>
                <a:cubicBezTo>
                  <a:pt x="505" y="820"/>
                  <a:pt x="612" y="1120"/>
                  <a:pt x="677" y="1298"/>
                </a:cubicBezTo>
                <a:cubicBezTo>
                  <a:pt x="742" y="1476"/>
                  <a:pt x="760" y="1592"/>
                  <a:pt x="782" y="167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438288" name="Object 16"/>
          <p:cNvGraphicFramePr>
            <a:graphicFrameLocks noChangeAspect="1"/>
          </p:cNvGraphicFramePr>
          <p:nvPr/>
        </p:nvGraphicFramePr>
        <p:xfrm>
          <a:off x="3962400" y="1223963"/>
          <a:ext cx="2414588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CorelDRAW! CMX" r:id="rId13" imgW="2159813" imgH="1185062" progId="CQuickDraw5">
                  <p:embed/>
                </p:oleObj>
              </mc:Choice>
              <mc:Fallback>
                <p:oleObj name="CorelDRAW! CMX" r:id="rId13" imgW="2159813" imgH="1185062" progId="CQuickDraw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223963"/>
                        <a:ext cx="2414588" cy="132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8289" name="Rectangle 17"/>
          <p:cNvSpPr>
            <a:spLocks noChangeArrowheads="1"/>
          </p:cNvSpPr>
          <p:nvPr/>
        </p:nvSpPr>
        <p:spPr bwMode="auto">
          <a:xfrm>
            <a:off x="3810000" y="1371600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Unfortunately, this strategy doesn’t reduce the risks, and it may give me a  false sense of security.  </a:t>
            </a:r>
          </a:p>
        </p:txBody>
      </p:sp>
      <p:sp>
        <p:nvSpPr>
          <p:cNvPr id="22547" name="Freeform 18"/>
          <p:cNvSpPr>
            <a:spLocks/>
          </p:cNvSpPr>
          <p:nvPr/>
        </p:nvSpPr>
        <p:spPr bwMode="auto">
          <a:xfrm>
            <a:off x="5372100" y="1447800"/>
            <a:ext cx="876300" cy="3060700"/>
          </a:xfrm>
          <a:custGeom>
            <a:avLst/>
            <a:gdLst>
              <a:gd name="T0" fmla="*/ 2147483647 w 552"/>
              <a:gd name="T1" fmla="*/ 0 h 1928"/>
              <a:gd name="T2" fmla="*/ 2147483647 w 552"/>
              <a:gd name="T3" fmla="*/ 2147483647 h 1928"/>
              <a:gd name="T4" fmla="*/ 2147483647 w 552"/>
              <a:gd name="T5" fmla="*/ 2147483647 h 1928"/>
              <a:gd name="T6" fmla="*/ 2147483647 w 552"/>
              <a:gd name="T7" fmla="*/ 2147483647 h 19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2" h="1928">
                <a:moveTo>
                  <a:pt x="552" y="0"/>
                </a:moveTo>
                <a:cubicBezTo>
                  <a:pt x="404" y="168"/>
                  <a:pt x="256" y="336"/>
                  <a:pt x="168" y="624"/>
                </a:cubicBezTo>
                <a:cubicBezTo>
                  <a:pt x="80" y="912"/>
                  <a:pt x="48" y="1528"/>
                  <a:pt x="24" y="1728"/>
                </a:cubicBezTo>
                <a:cubicBezTo>
                  <a:pt x="0" y="1928"/>
                  <a:pt x="12" y="1876"/>
                  <a:pt x="24" y="1824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548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8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7" grpId="0"/>
      <p:bldP spid="438289" grpId="0" build="p" autoUpdateAnimBg="0" advAuto="1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399DBA6-472F-4F26-B26D-51B97A80FEDC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85026" name="Object 2"/>
          <p:cNvGraphicFramePr>
            <a:graphicFrameLocks noChangeAspect="1"/>
          </p:cNvGraphicFramePr>
          <p:nvPr/>
        </p:nvGraphicFramePr>
        <p:xfrm>
          <a:off x="4114800" y="38100"/>
          <a:ext cx="4865688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CorelDRAW! CMX" r:id="rId3" imgW="4811573" imgH="6443777" progId="CQuickDraw5">
                  <p:embed/>
                </p:oleObj>
              </mc:Choice>
              <mc:Fallback>
                <p:oleObj name="CorelDRAW! CMX" r:id="rId3" imgW="4811573" imgH="6443777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"/>
                        <a:ext cx="4865688" cy="651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Insurance</a:t>
            </a:r>
            <a:r>
              <a:rPr lang="en-US" altLang="en-US" sz="3600" smtClean="0">
                <a:latin typeface="Arial" panose="020B0604020202020204" pitchFamily="34" charset="0"/>
              </a:rPr>
              <a:t>: </a:t>
            </a:r>
          </a:p>
        </p:txBody>
      </p:sp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85030" name="Object 6"/>
          <p:cNvGraphicFramePr>
            <a:graphicFrameLocks noChangeAspect="1"/>
          </p:cNvGraphicFramePr>
          <p:nvPr/>
        </p:nvGraphicFramePr>
        <p:xfrm>
          <a:off x="4114800" y="38100"/>
          <a:ext cx="4865688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7" name="CorelDRAW! CMX" r:id="rId5" imgW="4811573" imgH="6444691" progId="CQuickDraw5">
                  <p:embed/>
                </p:oleObj>
              </mc:Choice>
              <mc:Fallback>
                <p:oleObj name="CorelDRAW! CMX" r:id="rId5" imgW="4811573" imgH="6444691" progId="CQuickDraw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"/>
                        <a:ext cx="4865688" cy="651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5031" name="Object 7"/>
          <p:cNvGraphicFramePr>
            <a:graphicFrameLocks noChangeAspect="1"/>
          </p:cNvGraphicFramePr>
          <p:nvPr/>
        </p:nvGraphicFramePr>
        <p:xfrm>
          <a:off x="4114800" y="3683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CorelDRAW! CMX" r:id="rId7" imgW="4811573" imgH="6119165" progId="CQuickDraw5">
                  <p:embed/>
                </p:oleObj>
              </mc:Choice>
              <mc:Fallback>
                <p:oleObj name="CorelDRAW! CMX" r:id="rId7" imgW="4811573" imgH="6119165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683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34" name="Freeform 10"/>
          <p:cNvSpPr>
            <a:spLocks/>
          </p:cNvSpPr>
          <p:nvPr/>
        </p:nvSpPr>
        <p:spPr bwMode="auto">
          <a:xfrm>
            <a:off x="5427663" y="1131888"/>
            <a:ext cx="179387" cy="2843212"/>
          </a:xfrm>
          <a:custGeom>
            <a:avLst/>
            <a:gdLst>
              <a:gd name="T0" fmla="*/ 0 w 113"/>
              <a:gd name="T1" fmla="*/ 0 h 1791"/>
              <a:gd name="T2" fmla="*/ 2147483647 w 113"/>
              <a:gd name="T3" fmla="*/ 2147483647 h 1791"/>
              <a:gd name="T4" fmla="*/ 2147483647 w 113"/>
              <a:gd name="T5" fmla="*/ 2147483647 h 1791"/>
              <a:gd name="T6" fmla="*/ 2147483647 w 113"/>
              <a:gd name="T7" fmla="*/ 2147483647 h 17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1791">
                <a:moveTo>
                  <a:pt x="0" y="0"/>
                </a:moveTo>
                <a:cubicBezTo>
                  <a:pt x="14" y="175"/>
                  <a:pt x="65" y="772"/>
                  <a:pt x="83" y="1052"/>
                </a:cubicBezTo>
                <a:cubicBezTo>
                  <a:pt x="101" y="1332"/>
                  <a:pt x="105" y="1565"/>
                  <a:pt x="109" y="1678"/>
                </a:cubicBezTo>
                <a:cubicBezTo>
                  <a:pt x="113" y="1791"/>
                  <a:pt x="97" y="1756"/>
                  <a:pt x="109" y="1729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385035" name="Object 11"/>
          <p:cNvGraphicFramePr>
            <a:graphicFrameLocks noChangeAspect="1"/>
          </p:cNvGraphicFramePr>
          <p:nvPr/>
        </p:nvGraphicFramePr>
        <p:xfrm>
          <a:off x="4171950" y="1103313"/>
          <a:ext cx="2228850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CorelDRAW! CMX" r:id="rId9" imgW="2203704" imgH="1424635" progId="CQuickDraw5">
                  <p:embed/>
                </p:oleObj>
              </mc:Choice>
              <mc:Fallback>
                <p:oleObj name="CorelDRAW! CMX" r:id="rId9" imgW="2203704" imgH="1424635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1103313"/>
                        <a:ext cx="2228850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36" name="Rectangle 12"/>
          <p:cNvSpPr>
            <a:spLocks noChangeArrowheads="1"/>
          </p:cNvSpPr>
          <p:nvPr/>
        </p:nvSpPr>
        <p:spPr bwMode="auto">
          <a:xfrm>
            <a:off x="3962400" y="1219200"/>
            <a:ext cx="1905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Ten yards and a cloud of dust… I will hand the ball off to the insurance company and let them get tackled.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48006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Insurance – You pay a third party to assume the risk for the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injury, damage, or loss which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you created or which occurred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to you.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It may create a false sense of security. It removes the financial aspects, but it doesn’t reduce anything else…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Going out of business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Post traumatic stress syndrome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(see EAP pwrpt)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Incidental and opportunity costs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People will leave the profession, or your organization.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Bad publicity for your organization.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Be smart, behave as if you were self-insured.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5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5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85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5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5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85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85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5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9" grpId="0"/>
      <p:bldP spid="385034" grpId="0" animBg="1"/>
      <p:bldP spid="385034" grpId="1" animBg="1"/>
      <p:bldP spid="385036" grpId="0" build="p" autoUpdateAnimBg="0" advAuto="1000"/>
      <p:bldP spid="385028" grpId="0" build="p" autoUpdateAnimBg="0" advAuto="100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D856E26-95AA-4A36-83C7-64CF9D574DDD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79" name="Picture 23" descr="Strain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302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500" name="Picture 20" descr="clinton river 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953000" cy="3476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Subcontracting: </a:t>
            </a:r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39624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#1: Winding Rivers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Clinton River, Michigan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Shelby County Recreation and Parks Department subcontracted to Winding Rivers to operate a canoe and kayak rental service on the river.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Melanie Carlson died on this strainer.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Janice Cody, owner and operator of Winding Rivers was totally incompetent at best.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Court excused Shelby County R&amp;P from the lawsuit.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successfully 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transferred their risk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to Winding River and Janice Cody.  </a:t>
            </a:r>
          </a:p>
        </p:txBody>
      </p:sp>
      <p:pic>
        <p:nvPicPr>
          <p:cNvPr id="404499" name="Picture 19" descr="Strain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501" name="Text Box 21"/>
          <p:cNvSpPr txBox="1">
            <a:spLocks noChangeArrowheads="1"/>
          </p:cNvSpPr>
          <p:nvPr/>
        </p:nvSpPr>
        <p:spPr bwMode="auto">
          <a:xfrm>
            <a:off x="6248400" y="2667000"/>
            <a:ext cx="2895600" cy="660400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Same strainer, same day, different person, 750 cfs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04502" name="Text Box 22"/>
          <p:cNvSpPr txBox="1">
            <a:spLocks noChangeArrowheads="1"/>
          </p:cNvSpPr>
          <p:nvPr/>
        </p:nvSpPr>
        <p:spPr bwMode="auto">
          <a:xfrm>
            <a:off x="6248400" y="5911850"/>
            <a:ext cx="2895600" cy="935038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Benign current, lots of strainers, lazy river, 250 cfs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4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4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4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4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4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4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4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4" grpId="0" build="p" autoUpdateAnimBg="0" advAuto="1000"/>
      <p:bldP spid="404501" grpId="0" animBg="1"/>
      <p:bldP spid="404502" grpId="0" animBg="1"/>
      <p:bldP spid="4044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C306B0F2-667C-449E-B0C4-86F7A109B0B6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18818" name="Object 2"/>
          <p:cNvGraphicFramePr>
            <a:graphicFrameLocks noChangeAspect="1"/>
          </p:cNvGraphicFramePr>
          <p:nvPr/>
        </p:nvGraphicFramePr>
        <p:xfrm>
          <a:off x="5486400" y="2168525"/>
          <a:ext cx="13716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CorelDRAW! CMX" r:id="rId3" imgW="1636776" imgH="1775765" progId="CQuickDraw5">
                  <p:embed/>
                </p:oleObj>
              </mc:Choice>
              <mc:Fallback>
                <p:oleObj name="CorelDRAW! CMX" r:id="rId3" imgW="1636776" imgH="1775765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168525"/>
                        <a:ext cx="1371600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10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Waivers: 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38862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Waivers are increasingly considered valid by the courts.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are considered a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contract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between two consenting parties.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difference rests between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ordinary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and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gross negligence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Ordinary negligence can be waived.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Gross negligence isn’t.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like a tug-of-war between the participant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and the company regarding who will assume the risk…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Which side wins?</a:t>
            </a:r>
            <a:endParaRPr lang="en-US" altLang="en-US" sz="18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21" name="Text Box 5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3962400" y="563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The Participant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8824" name="Text Box 8"/>
          <p:cNvSpPr txBox="1">
            <a:spLocks noChangeArrowheads="1"/>
          </p:cNvSpPr>
          <p:nvPr/>
        </p:nvSpPr>
        <p:spPr bwMode="auto">
          <a:xfrm>
            <a:off x="6705600" y="563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The Company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18825" name="Text Box 9"/>
          <p:cNvSpPr txBox="1">
            <a:spLocks noChangeArrowheads="1"/>
          </p:cNvSpPr>
          <p:nvPr/>
        </p:nvSpPr>
        <p:spPr bwMode="auto">
          <a:xfrm>
            <a:off x="5105400" y="5334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The Tug-of-War</a:t>
            </a:r>
          </a:p>
        </p:txBody>
      </p:sp>
      <p:graphicFrame>
        <p:nvGraphicFramePr>
          <p:cNvPr id="418826" name="Object 10"/>
          <p:cNvGraphicFramePr>
            <a:graphicFrameLocks noChangeAspect="1"/>
          </p:cNvGraphicFramePr>
          <p:nvPr/>
        </p:nvGraphicFramePr>
        <p:xfrm>
          <a:off x="6477000" y="1143000"/>
          <a:ext cx="205422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6" name="CorelDRAW! CMX" r:id="rId5" imgW="2031797" imgH="1933042" progId="CQuickDraw5">
                  <p:embed/>
                </p:oleObj>
              </mc:Choice>
              <mc:Fallback>
                <p:oleObj name="CorelDRAW! CMX" r:id="rId5" imgW="2031797" imgH="1933042" progId="CQuickDraw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143000"/>
                        <a:ext cx="2054225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7" name="Rectangle 11"/>
          <p:cNvSpPr>
            <a:spLocks noChangeArrowheads="1"/>
          </p:cNvSpPr>
          <p:nvPr/>
        </p:nvSpPr>
        <p:spPr bwMode="auto">
          <a:xfrm>
            <a:off x="6248400" y="1295400"/>
            <a:ext cx="220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Sign this waiver or you can’t participate. Oh, by the way you agree to assume all the risks, even if I screw up.  </a:t>
            </a:r>
          </a:p>
        </p:txBody>
      </p:sp>
      <p:graphicFrame>
        <p:nvGraphicFramePr>
          <p:cNvPr id="418828" name="Object 12"/>
          <p:cNvGraphicFramePr>
            <a:graphicFrameLocks noChangeAspect="1"/>
          </p:cNvGraphicFramePr>
          <p:nvPr/>
        </p:nvGraphicFramePr>
        <p:xfrm>
          <a:off x="4038600" y="1066800"/>
          <a:ext cx="2039938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7" name="CorelDRAW! CMX" r:id="rId7" imgW="2019910" imgH="1923898" progId="CQuickDraw5">
                  <p:embed/>
                </p:oleObj>
              </mc:Choice>
              <mc:Fallback>
                <p:oleObj name="CorelDRAW! CMX" r:id="rId7" imgW="2019910" imgH="1923898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066800"/>
                        <a:ext cx="2039938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9" name="Rectangle 13"/>
          <p:cNvSpPr>
            <a:spLocks noChangeArrowheads="1"/>
          </p:cNvSpPr>
          <p:nvPr/>
        </p:nvSpPr>
        <p:spPr bwMode="auto">
          <a:xfrm>
            <a:off x="3886200" y="1219200"/>
            <a:ext cx="1905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You mean that if I sign this waiver, I agree not to sue you even if you screw up.  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Peterson, J., (1987), </a:t>
            </a:r>
            <a:r>
              <a:rPr lang="en-US" altLang="en-US" sz="900" i="1"/>
              <a:t>Risk Management for Park, Recreation, and Leisure </a:t>
            </a:r>
            <a:r>
              <a:rPr lang="en-US" altLang="en-US" sz="900"/>
              <a:t>Services. Champaign, Illinois: Management Learning Laboratories.</a:t>
            </a:r>
          </a:p>
        </p:txBody>
      </p:sp>
      <p:graphicFrame>
        <p:nvGraphicFramePr>
          <p:cNvPr id="418822" name="Object 6"/>
          <p:cNvGraphicFramePr>
            <a:graphicFrameLocks noChangeAspect="1"/>
          </p:cNvGraphicFramePr>
          <p:nvPr/>
        </p:nvGraphicFramePr>
        <p:xfrm>
          <a:off x="3505200" y="2590800"/>
          <a:ext cx="5260975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CorelDRAW! CMX" r:id="rId9" imgW="5261458" imgH="3024835" progId="CQuickDraw5">
                  <p:embed/>
                </p:oleObj>
              </mc:Choice>
              <mc:Fallback>
                <p:oleObj name="CorelDRAW! CMX" r:id="rId9" imgW="5261458" imgH="3024835" progId="CQuickDraw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590800"/>
                        <a:ext cx="5260975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31" name="Text Box 15"/>
          <p:cNvSpPr txBox="1">
            <a:spLocks noChangeArrowheads="1"/>
          </p:cNvSpPr>
          <p:nvPr/>
        </p:nvSpPr>
        <p:spPr bwMode="auto">
          <a:xfrm>
            <a:off x="3200400" y="2362200"/>
            <a:ext cx="1331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(Click for bubble)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8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8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8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8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8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8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8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8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8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1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8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3.3526E-6 L 0.15399 0.001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18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5399 0.00185 L -0.01268 0.0018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18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0" grpId="0" build="p" autoUpdateAnimBg="0" advAuto="1000"/>
      <p:bldP spid="418821" grpId="0"/>
      <p:bldP spid="418823" grpId="0"/>
      <p:bldP spid="418824" grpId="0"/>
      <p:bldP spid="418825" grpId="0"/>
      <p:bldP spid="418827" grpId="0" build="p" autoUpdateAnimBg="0" advAuto="1000"/>
      <p:bldP spid="418829" grpId="0" build="p" autoUpdateAnimBg="0" advAuto="1000"/>
      <p:bldP spid="4188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1522663-0B50-44B6-8FA2-51EAD37C6B6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Retain Risks: 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40386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Retain Risks - is where the organization keeps the risk itself and accepts the responsibilities (legal and financial) for any consequences which occur.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Self-insured: 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Government – taxes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Sinking fund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Go out of business: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Partially Retained – the use of higher insurance deductibles. </a:t>
            </a:r>
          </a:p>
        </p:txBody>
      </p:sp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26630" name="Object 8"/>
          <p:cNvGraphicFramePr>
            <a:graphicFrameLocks noChangeAspect="1"/>
          </p:cNvGraphicFramePr>
          <p:nvPr/>
        </p:nvGraphicFramePr>
        <p:xfrm>
          <a:off x="4114800" y="381000"/>
          <a:ext cx="4865688" cy="618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7" name="CorelDRAW! CMX" r:id="rId3" imgW="4811573" imgH="6119165" progId="CQuickDraw5">
                  <p:embed/>
                </p:oleObj>
              </mc:Choice>
              <mc:Fallback>
                <p:oleObj name="CorelDRAW! CMX" r:id="rId3" imgW="4811573" imgH="6119165" progId="CQuickDraw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72" name="Rectangle 12"/>
          <p:cNvSpPr>
            <a:spLocks noChangeArrowheads="1"/>
          </p:cNvSpPr>
          <p:nvPr/>
        </p:nvSpPr>
        <p:spPr bwMode="auto">
          <a:xfrm>
            <a:off x="7239000" y="762000"/>
            <a:ext cx="1905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I assume the loss. </a:t>
            </a:r>
          </a:p>
        </p:txBody>
      </p:sp>
      <p:graphicFrame>
        <p:nvGraphicFramePr>
          <p:cNvPr id="373774" name="Object 14"/>
          <p:cNvGraphicFramePr>
            <a:graphicFrameLocks noChangeAspect="1"/>
          </p:cNvGraphicFramePr>
          <p:nvPr/>
        </p:nvGraphicFramePr>
        <p:xfrm>
          <a:off x="4229100" y="1250950"/>
          <a:ext cx="21129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8" name="CorelDRAW! CMX" r:id="rId5" imgW="2088490" imgH="790956" progId="CQuickDraw5">
                  <p:embed/>
                </p:oleObj>
              </mc:Choice>
              <mc:Fallback>
                <p:oleObj name="CorelDRAW! CMX" r:id="rId5" imgW="2088490" imgH="790956" progId="CQuick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1250950"/>
                        <a:ext cx="2112963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75" name="Rectangle 15"/>
          <p:cNvSpPr>
            <a:spLocks noChangeArrowheads="1"/>
          </p:cNvSpPr>
          <p:nvPr/>
        </p:nvSpPr>
        <p:spPr bwMode="auto">
          <a:xfrm>
            <a:off x="3962400" y="1295400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Oh dear!!!</a:t>
            </a:r>
            <a:br>
              <a:rPr lang="en-US" altLang="en-US" sz="1200">
                <a:latin typeface="Comic Sans MS" panose="030F0702030302020204" pitchFamily="66" charset="0"/>
              </a:rPr>
            </a:br>
            <a:r>
              <a:rPr lang="en-US" altLang="en-US" sz="1200">
                <a:latin typeface="Comic Sans MS" panose="030F0702030302020204" pitchFamily="66" charset="0"/>
              </a:rPr>
              <a:t>They are all after me!  </a:t>
            </a:r>
          </a:p>
        </p:txBody>
      </p:sp>
      <p:graphicFrame>
        <p:nvGraphicFramePr>
          <p:cNvPr id="373776" name="Object 16"/>
          <p:cNvGraphicFramePr>
            <a:graphicFrameLocks noChangeAspect="1"/>
          </p:cNvGraphicFramePr>
          <p:nvPr/>
        </p:nvGraphicFramePr>
        <p:xfrm>
          <a:off x="4343400" y="41910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9" name="CorelDRAW! CMX" r:id="rId7" imgW="998525" imgH="2283257" progId="CQuickDraw5">
                  <p:embed/>
                </p:oleObj>
              </mc:Choice>
              <mc:Fallback>
                <p:oleObj name="CorelDRAW! CMX" r:id="rId7" imgW="998525" imgH="2283257" progId="CQuickDraw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1910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77" name="Object 17"/>
          <p:cNvGraphicFramePr>
            <a:graphicFrameLocks noChangeAspect="1"/>
          </p:cNvGraphicFramePr>
          <p:nvPr/>
        </p:nvGraphicFramePr>
        <p:xfrm>
          <a:off x="5329238" y="4191000"/>
          <a:ext cx="1019175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0" name="CorelDRAW! CMX" r:id="rId9" imgW="1007669" imgH="2283257" progId="CQuickDraw5">
                  <p:embed/>
                </p:oleObj>
              </mc:Choice>
              <mc:Fallback>
                <p:oleObj name="CorelDRAW! CMX" r:id="rId9" imgW="1007669" imgH="2283257" progId="CQuickDraw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4191000"/>
                        <a:ext cx="1019175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79" name="Object 19"/>
          <p:cNvGraphicFramePr>
            <a:graphicFrameLocks noChangeAspect="1"/>
          </p:cNvGraphicFramePr>
          <p:nvPr/>
        </p:nvGraphicFramePr>
        <p:xfrm>
          <a:off x="7924800" y="40386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1" name="CorelDRAW! CMX" r:id="rId11" imgW="998525" imgH="2283257" progId="CQuickDraw5">
                  <p:embed/>
                </p:oleObj>
              </mc:Choice>
              <mc:Fallback>
                <p:oleObj name="CorelDRAW! CMX" r:id="rId11" imgW="998525" imgH="2283257" progId="CQuickDraw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40386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78" name="Object 18"/>
          <p:cNvGraphicFramePr>
            <a:graphicFrameLocks noChangeAspect="1"/>
          </p:cNvGraphicFramePr>
          <p:nvPr/>
        </p:nvGraphicFramePr>
        <p:xfrm>
          <a:off x="6697663" y="3886200"/>
          <a:ext cx="1025525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2" name="CorelDRAW! CMX" r:id="rId12" imgW="1014984" imgH="2283257" progId="CQuickDraw5">
                  <p:embed/>
                </p:oleObj>
              </mc:Choice>
              <mc:Fallback>
                <p:oleObj name="CorelDRAW! CMX" r:id="rId12" imgW="1014984" imgH="2283257" progId="CQuickDraw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663" y="3886200"/>
                        <a:ext cx="1025525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81" name="Object 21"/>
          <p:cNvGraphicFramePr>
            <a:graphicFrameLocks noChangeAspect="1"/>
          </p:cNvGraphicFramePr>
          <p:nvPr/>
        </p:nvGraphicFramePr>
        <p:xfrm>
          <a:off x="4125913" y="1403350"/>
          <a:ext cx="2303462" cy="16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3" name="CorelDRAW! CMX" r:id="rId14" imgW="2281428" imgH="1652321" progId="CQuickDraw5">
                  <p:embed/>
                </p:oleObj>
              </mc:Choice>
              <mc:Fallback>
                <p:oleObj name="CorelDRAW! CMX" r:id="rId14" imgW="2281428" imgH="1652321" progId="CQuickDraw5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1403350"/>
                        <a:ext cx="2303462" cy="167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82" name="Rectangle 22"/>
          <p:cNvSpPr>
            <a:spLocks noChangeArrowheads="1"/>
          </p:cNvSpPr>
          <p:nvPr/>
        </p:nvSpPr>
        <p:spPr bwMode="auto">
          <a:xfrm>
            <a:off x="3886200" y="2057400"/>
            <a:ext cx="190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On this play, I think that I am out of business…. They must all be lawyers! </a:t>
            </a:r>
          </a:p>
        </p:txBody>
      </p:sp>
      <p:sp>
        <p:nvSpPr>
          <p:cNvPr id="26640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3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3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2.51735E-6 C 0.01094 -0.04605 0.04636 -0.2124 0.06632 -0.27557 C 0.08629 -0.33873 0.10869 -0.35771 0.1198 -0.37923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89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2.51735E-6 C 0.00816 -0.03448 0.03837 -0.1504 0.04879 -0.20616 C 0.0592 -0.26192 0.05955 -0.3075 0.06233 -0.33411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670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3.60481E-6 C 0.00364 -0.03609 0.0243 -0.16635 0.0217 -0.21726 C 0.0191 -0.26816 -0.00747 -0.2869 -0.01528 -0.30541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152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4.45627E-6 C 0.00035 -0.03818 0.02239 -0.16729 0.00156 -0.22907 C -0.01927 -0.29084 -0.09827 -0.34128 -0.12448 -0.37067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18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7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3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7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3" grpId="0" build="p" autoUpdateAnimBg="0" advAuto="1000"/>
      <p:bldP spid="373764" grpId="0"/>
      <p:bldP spid="373772" grpId="0" build="p" autoUpdateAnimBg="0" advAuto="1000"/>
      <p:bldP spid="373775" grpId="0" build="p" autoUpdateAnimBg="0" advAuto="1000"/>
      <p:bldP spid="373782" grpId="0" build="p" autoUpdateAnimBg="0" advAuto="1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B44BB76C-28D6-4993-B9E7-3CE0E2117A91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6834" name="Object 2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0" name="CorelDRAW! CMX" r:id="rId3" imgW="4811573" imgH="6119165" progId="CQuickDraw5">
                  <p:embed/>
                </p:oleObj>
              </mc:Choice>
              <mc:Fallback>
                <p:oleObj name="CorelDRAW! CMX" r:id="rId3" imgW="4811573" imgH="6119165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6835" name="Object 3"/>
          <p:cNvGraphicFramePr>
            <a:graphicFrameLocks noChangeAspect="1"/>
          </p:cNvGraphicFramePr>
          <p:nvPr/>
        </p:nvGraphicFramePr>
        <p:xfrm>
          <a:off x="40386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1" name="CorelDRAW! CMX" r:id="rId5" imgW="4811573" imgH="6119165" progId="CQuickDraw5">
                  <p:embed/>
                </p:oleObj>
              </mc:Choice>
              <mc:Fallback>
                <p:oleObj name="CorelDRAW! CMX" r:id="rId5" imgW="4811573" imgH="6119165" progId="CQuickDraw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Avoidance: </a:t>
            </a:r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40386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Risk Avoidance – eliminates the risk and hence, any problems associated with the risk.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If you don’t do the activity there can’t be any injury, damage, or loss. 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You consider getting out of the business.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You consider eliminating the program.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Also, it can be the temporary cessation of the activity (e.g. high water)</a:t>
            </a:r>
          </a:p>
        </p:txBody>
      </p:sp>
      <p:sp>
        <p:nvSpPr>
          <p:cNvPr id="376838" name="Text Box 6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76840" name="Object 8"/>
          <p:cNvGraphicFramePr>
            <a:graphicFrameLocks noChangeAspect="1"/>
          </p:cNvGraphicFramePr>
          <p:nvPr/>
        </p:nvGraphicFramePr>
        <p:xfrm>
          <a:off x="6019800" y="2438400"/>
          <a:ext cx="3683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name="CorelDRAW! CMX" r:id="rId7" imgW="363568" imgH="372702" progId="CQuickDraw5">
                  <p:embed/>
                </p:oleObj>
              </mc:Choice>
              <mc:Fallback>
                <p:oleObj name="CorelDRAW! CMX" r:id="rId7" imgW="363568" imgH="372702" progId="CQuickDraw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438400"/>
                        <a:ext cx="3683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6841" name="Object 9"/>
          <p:cNvGraphicFramePr>
            <a:graphicFrameLocks noChangeAspect="1"/>
          </p:cNvGraphicFramePr>
          <p:nvPr/>
        </p:nvGraphicFramePr>
        <p:xfrm>
          <a:off x="5867400" y="1981200"/>
          <a:ext cx="3683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3" name="CorelDRAW! CMX" r:id="rId9" imgW="363568" imgH="372702" progId="CQuickDraw5">
                  <p:embed/>
                </p:oleObj>
              </mc:Choice>
              <mc:Fallback>
                <p:oleObj name="CorelDRAW! CMX" r:id="rId9" imgW="363568" imgH="372702" progId="CQuickDraw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81200"/>
                        <a:ext cx="3683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6842" name="Object 10"/>
          <p:cNvGraphicFramePr>
            <a:graphicFrameLocks noChangeAspect="1"/>
          </p:cNvGraphicFramePr>
          <p:nvPr/>
        </p:nvGraphicFramePr>
        <p:xfrm>
          <a:off x="4495800" y="41910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4" name="CorelDRAW! CMX" r:id="rId10" imgW="998525" imgH="2283257" progId="CQuickDraw5">
                  <p:embed/>
                </p:oleObj>
              </mc:Choice>
              <mc:Fallback>
                <p:oleObj name="CorelDRAW! CMX" r:id="rId10" imgW="998525" imgH="2283257" progId="CQuickDraw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1910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6843" name="Object 11"/>
          <p:cNvGraphicFramePr>
            <a:graphicFrameLocks noChangeAspect="1"/>
          </p:cNvGraphicFramePr>
          <p:nvPr/>
        </p:nvGraphicFramePr>
        <p:xfrm>
          <a:off x="7010400" y="1524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5" name="CorelDRAW! CMX" r:id="rId12" imgW="1484986" imgH="2639873" progId="CQuickDraw5">
                  <p:embed/>
                </p:oleObj>
              </mc:Choice>
              <mc:Fallback>
                <p:oleObj name="CorelDRAW! CMX" r:id="rId12" imgW="1484986" imgH="2639873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1524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44" name="Rectangle 12"/>
          <p:cNvSpPr>
            <a:spLocks noChangeArrowheads="1"/>
          </p:cNvSpPr>
          <p:nvPr/>
        </p:nvSpPr>
        <p:spPr bwMode="auto">
          <a:xfrm>
            <a:off x="5943600" y="3733800"/>
            <a:ext cx="2514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Drop back ten… punt the ball (risk), and hope the other team fumbles. </a:t>
            </a:r>
          </a:p>
        </p:txBody>
      </p:sp>
      <p:graphicFrame>
        <p:nvGraphicFramePr>
          <p:cNvPr id="376845" name="Object 13"/>
          <p:cNvGraphicFramePr>
            <a:graphicFrameLocks noChangeAspect="1"/>
          </p:cNvGraphicFramePr>
          <p:nvPr/>
        </p:nvGraphicFramePr>
        <p:xfrm>
          <a:off x="4194175" y="1223963"/>
          <a:ext cx="21828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6" name="CorelDRAW! CMX" r:id="rId14" imgW="2159813" imgH="1185062" progId="CQuickDraw5">
                  <p:embed/>
                </p:oleObj>
              </mc:Choice>
              <mc:Fallback>
                <p:oleObj name="CorelDRAW! CMX" r:id="rId14" imgW="2159813" imgH="1185062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1223963"/>
                        <a:ext cx="218281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46" name="Rectangle 14"/>
          <p:cNvSpPr>
            <a:spLocks noChangeArrowheads="1"/>
          </p:cNvSpPr>
          <p:nvPr/>
        </p:nvSpPr>
        <p:spPr bwMode="auto">
          <a:xfrm>
            <a:off x="3886200" y="1371600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Expletive deleted!!! I guess that we need to be more proactive in our risk management plan.  </a:t>
            </a:r>
          </a:p>
        </p:txBody>
      </p:sp>
      <p:sp>
        <p:nvSpPr>
          <p:cNvPr id="27663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6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6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6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76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04046E-6 C -0.01458 -0.02197 -0.06962 -0.12648 -0.08802 -0.1311 C -0.10642 -0.13572 -0.10833 -0.08439 -0.11024 -0.02752 C -0.11215 0.02936 -0.09479 0.17665 -0.1 0.21087 C -0.10521 0.24509 -0.13472 0.16277 -0.14166 0.17757 C -0.14861 0.19237 -0.1375 0.27931 -0.14166 0.29965 C -0.14583 0.32 -0.16528 0.2867 -0.16666 0.29965 C -0.16805 0.3126 -0.15278 0.36439 -0.15 0.37734 " pathEditMode="relative" rAng="0" ptsTypes="aaaaaaaa">
                                      <p:cBhvr>
                                        <p:cTn id="37" dur="3000" fill="hold"/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76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1735E-6 C 0.05035 -0.04049 0.24619 -0.15178 0.30191 -0.24271 C 0.35764 -0.33364 0.32726 -0.48242 0.33386 -0.54558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376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27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76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6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76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76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6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76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7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7" grpId="0" build="p" autoUpdateAnimBg="0" advAuto="1000"/>
      <p:bldP spid="376838" grpId="0"/>
      <p:bldP spid="376844" grpId="0" build="p" autoUpdateAnimBg="0" advAuto="1000"/>
      <p:bldP spid="376846" grpId="0" build="p" autoUpdateAnimBg="0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170A685-78F7-45F7-8DD9-0E9A807996D7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87074" name="Object 2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CorelDRAW! CMX" r:id="rId3" imgW="4811573" imgH="6119165" progId="CQuickDraw5">
                  <p:embed/>
                </p:oleObj>
              </mc:Choice>
              <mc:Fallback>
                <p:oleObj name="CorelDRAW! CMX" r:id="rId3" imgW="4811573" imgH="6119165" progId="CQuickDraw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7075" name="Object 3"/>
          <p:cNvGraphicFramePr>
            <a:graphicFrameLocks noChangeAspect="1"/>
          </p:cNvGraphicFramePr>
          <p:nvPr/>
        </p:nvGraphicFramePr>
        <p:xfrm>
          <a:off x="4114800" y="381000"/>
          <a:ext cx="48656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CorelDRAW! CMX" r:id="rId5" imgW="4811573" imgH="6119165" progId="CQuickDraw5">
                  <p:embed/>
                </p:oleObj>
              </mc:Choice>
              <mc:Fallback>
                <p:oleObj name="CorelDRAW! CMX" r:id="rId5" imgW="4811573" imgH="6119165" progId="CQuickDraw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1000"/>
                        <a:ext cx="48656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Reduction: </a:t>
            </a: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54102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Risk Reduction – is an approach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where you attempt to reduce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probability of an incident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from occurring or the severity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of an incident if it does occur.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Inspect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Warn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Remove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Repair 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Remember, if there is no injury damage or loss and there is no accident, lawsuit or need for an emergency action plan.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following example uses a playground evaluation to illustrate the four risk management strategies:</a:t>
            </a:r>
          </a:p>
          <a:p>
            <a:pPr>
              <a:buFontTx/>
              <a:buNone/>
            </a:pP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	(examples of each of four methods on following slides)</a:t>
            </a:r>
          </a:p>
        </p:txBody>
      </p:sp>
      <p:sp>
        <p:nvSpPr>
          <p:cNvPr id="387078" name="Text Box 6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87079" name="Object 7"/>
          <p:cNvGraphicFramePr>
            <a:graphicFrameLocks noChangeAspect="1"/>
          </p:cNvGraphicFramePr>
          <p:nvPr/>
        </p:nvGraphicFramePr>
        <p:xfrm>
          <a:off x="4117975" y="1219200"/>
          <a:ext cx="2432050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3" name="CorelDRAW! CMX" r:id="rId7" imgW="2331720" imgH="1402560" progId="CQuickDraw5">
                  <p:embed/>
                </p:oleObj>
              </mc:Choice>
              <mc:Fallback>
                <p:oleObj name="CorelDRAW! CMX" r:id="rId7" imgW="2331720" imgH="1402560" progId="CQuickDraw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75" y="1219200"/>
                        <a:ext cx="2432050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7080" name="Object 8"/>
          <p:cNvGraphicFramePr>
            <a:graphicFrameLocks noChangeAspect="1"/>
          </p:cNvGraphicFramePr>
          <p:nvPr/>
        </p:nvGraphicFramePr>
        <p:xfrm>
          <a:off x="4114800" y="1295400"/>
          <a:ext cx="1947863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4" name="CorelDRAW! CMX" r:id="rId9" imgW="1869034" imgH="1294790" progId="CQuickDraw5">
                  <p:embed/>
                </p:oleObj>
              </mc:Choice>
              <mc:Fallback>
                <p:oleObj name="CorelDRAW! CMX" r:id="rId9" imgW="1869034" imgH="1294790" progId="CQuickDraw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95400"/>
                        <a:ext cx="1947863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81" name="Rectangle 9"/>
          <p:cNvSpPr>
            <a:spLocks noChangeArrowheads="1"/>
          </p:cNvSpPr>
          <p:nvPr/>
        </p:nvSpPr>
        <p:spPr bwMode="auto">
          <a:xfrm>
            <a:off x="3886200" y="1447800"/>
            <a:ext cx="2133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        Oh, dear. The trainer </a:t>
            </a:r>
            <a:r>
              <a:rPr lang="en-US" altLang="en-US" sz="1200" b="1">
                <a:latin typeface="Comic Sans MS" panose="030F0702030302020204" pitchFamily="66" charset="0"/>
              </a:rPr>
              <a:t>inspected</a:t>
            </a:r>
            <a:r>
              <a:rPr lang="en-US" altLang="en-US" sz="1200">
                <a:latin typeface="Comic Sans MS" panose="030F0702030302020204" pitchFamily="66" charset="0"/>
              </a:rPr>
              <a:t> my leg, </a:t>
            </a:r>
            <a:r>
              <a:rPr lang="en-US" altLang="en-US" sz="1200" b="1">
                <a:latin typeface="Comic Sans MS" panose="030F0702030302020204" pitchFamily="66" charset="0"/>
              </a:rPr>
              <a:t>warned</a:t>
            </a:r>
            <a:r>
              <a:rPr lang="en-US" altLang="en-US" sz="1200">
                <a:latin typeface="Comic Sans MS" panose="030F0702030302020204" pitchFamily="66" charset="0"/>
              </a:rPr>
              <a:t> me, and recommended this cold bath to prevent (</a:t>
            </a:r>
            <a:r>
              <a:rPr lang="en-US" altLang="en-US" sz="1200" b="1">
                <a:latin typeface="Comic Sans MS" panose="030F0702030302020204" pitchFamily="66" charset="0"/>
              </a:rPr>
              <a:t>repair)</a:t>
            </a:r>
            <a:r>
              <a:rPr lang="en-US" altLang="en-US" sz="1200">
                <a:latin typeface="Comic Sans MS" panose="030F0702030302020204" pitchFamily="66" charset="0"/>
              </a:rPr>
              <a:t> any  damage.</a:t>
            </a:r>
          </a:p>
        </p:txBody>
      </p:sp>
      <p:graphicFrame>
        <p:nvGraphicFramePr>
          <p:cNvPr id="387083" name="Object 11"/>
          <p:cNvGraphicFramePr>
            <a:graphicFrameLocks noChangeAspect="1"/>
          </p:cNvGraphicFramePr>
          <p:nvPr/>
        </p:nvGraphicFramePr>
        <p:xfrm>
          <a:off x="6707188" y="2506663"/>
          <a:ext cx="2185987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5" name="CorelDRAW! CMX" r:id="rId11" imgW="2161642" imgH="1213409" progId="CQuickDraw5">
                  <p:embed/>
                </p:oleObj>
              </mc:Choice>
              <mc:Fallback>
                <p:oleObj name="CorelDRAW! CMX" r:id="rId11" imgW="2161642" imgH="1213409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2506663"/>
                        <a:ext cx="2185987" cy="122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84" name="Rectangle 12"/>
          <p:cNvSpPr>
            <a:spLocks noChangeArrowheads="1"/>
          </p:cNvSpPr>
          <p:nvPr/>
        </p:nvSpPr>
        <p:spPr bwMode="auto">
          <a:xfrm>
            <a:off x="6934200" y="266700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If all this doesn’t work, they will </a:t>
            </a:r>
            <a:r>
              <a:rPr lang="en-US" altLang="en-US" sz="1200" b="1">
                <a:latin typeface="Comic Sans MS" panose="030F0702030302020204" pitchFamily="66" charset="0"/>
              </a:rPr>
              <a:t>remove</a:t>
            </a:r>
            <a:r>
              <a:rPr lang="en-US" altLang="en-US" sz="1200">
                <a:latin typeface="Comic Sans MS" panose="030F0702030302020204" pitchFamily="66" charset="0"/>
              </a:rPr>
              <a:t> me from the roster. That is not good. </a:t>
            </a:r>
          </a:p>
        </p:txBody>
      </p:sp>
      <p:sp>
        <p:nvSpPr>
          <p:cNvPr id="28685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7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7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7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7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7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7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87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7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87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7" grpId="0" build="p" autoUpdateAnimBg="0" advAuto="1000"/>
      <p:bldP spid="387078" grpId="0"/>
      <p:bldP spid="387081" grpId="0" build="p" autoUpdateAnimBg="0" advAuto="1000"/>
      <p:bldP spid="387084" grpId="0" build="p" autoUpdateAnimBg="0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971550"/>
              </p:ext>
            </p:extLst>
          </p:nvPr>
        </p:nvGraphicFramePr>
        <p:xfrm>
          <a:off x="4476566" y="453106"/>
          <a:ext cx="4617470" cy="586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CorelDRAW" r:id="rId3" imgW="4157602" imgH="5282601" progId="CorelDRAW.Graphic.14">
                  <p:embed/>
                </p:oleObj>
              </mc:Choice>
              <mc:Fallback>
                <p:oleObj name="CorelDRAW" r:id="rId3" imgW="4157602" imgH="5282601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6566" y="453106"/>
                        <a:ext cx="4617470" cy="586748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688CDBF-622B-4ECB-98D6-E8519823F9AF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4958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Management: 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191000" cy="35814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presented on the right as part of the integrated risk management model.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Historically, linked closely with legal liability.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Generally, it is an organizational or agency approach toward managing the risks facing the organization.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Also, it is a generic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term.</a:t>
            </a:r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4104" name="Object 50"/>
          <p:cNvGraphicFramePr>
            <a:graphicFrameLocks noChangeAspect="1"/>
          </p:cNvGraphicFramePr>
          <p:nvPr/>
        </p:nvGraphicFramePr>
        <p:xfrm>
          <a:off x="3222625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orelDRAW! CMX" r:id="rId5" imgW="1484986" imgH="2639873" progId="CQuickDraw5">
                  <p:embed/>
                </p:oleObj>
              </mc:Choice>
              <mc:Fallback>
                <p:oleObj name="CorelDRAW! CMX" r:id="rId5" imgW="1484986" imgH="2639873" progId="CQuickDraw5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51"/>
          <p:cNvGraphicFramePr>
            <a:graphicFrameLocks noChangeAspect="1"/>
          </p:cNvGraphicFramePr>
          <p:nvPr/>
        </p:nvGraphicFramePr>
        <p:xfrm>
          <a:off x="1241425" y="4895850"/>
          <a:ext cx="25352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CorelDRAW! CMX" r:id="rId7" imgW="2355494" imgH="1326794" progId="CQuickDraw5">
                  <p:embed/>
                </p:oleObj>
              </mc:Choice>
              <mc:Fallback>
                <p:oleObj name="CorelDRAW! CMX" r:id="rId7" imgW="2355494" imgH="1326794" progId="CQuickDraw5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5" y="4895850"/>
                        <a:ext cx="25352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Rectangle 52"/>
          <p:cNvSpPr>
            <a:spLocks noChangeArrowheads="1"/>
          </p:cNvSpPr>
          <p:nvPr/>
        </p:nvSpPr>
        <p:spPr bwMode="auto">
          <a:xfrm>
            <a:off x="936625" y="50292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This section focuses on developing a risk management plan to reduce the likelihood of an accident or lawsuit from occurring.</a:t>
            </a:r>
          </a:p>
        </p:txBody>
      </p:sp>
      <p:sp>
        <p:nvSpPr>
          <p:cNvPr id="220214" name="Rectangle 54"/>
          <p:cNvSpPr>
            <a:spLocks noChangeArrowheads="1"/>
          </p:cNvSpPr>
          <p:nvPr/>
        </p:nvSpPr>
        <p:spPr bwMode="auto">
          <a:xfrm>
            <a:off x="6879389" y="762000"/>
            <a:ext cx="1447800" cy="2895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08" name="Text Box 55"/>
          <p:cNvSpPr txBox="1">
            <a:spLocks noChangeArrowheads="1"/>
          </p:cNvSpPr>
          <p:nvPr/>
        </p:nvSpPr>
        <p:spPr bwMode="auto">
          <a:xfrm>
            <a:off x="76200" y="6324600"/>
            <a:ext cx="3810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This power point is taken from Chapter 8 in the forthcoming book: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 autoUpdateAnimBg="0" advAuto="1000"/>
      <p:bldP spid="220164" grpId="0"/>
      <p:bldP spid="2202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16528B2-E550-4253-A465-0EFA6A249A6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Inspect: </a:t>
            </a:r>
          </a:p>
        </p:txBody>
      </p:sp>
      <p:sp>
        <p:nvSpPr>
          <p:cNvPr id="3881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40386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Inspection can take several forms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(no pun intended)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check off list 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(on the right)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is an important component.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Check off list is based on the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Dirty Dozen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brochure: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Surfacing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Fall zones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Protrusions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Supervision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Equipment not recommended for public playgrounds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etc.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Check off lists can include medical forms, incident reports, etc. </a:t>
            </a:r>
          </a:p>
        </p:txBody>
      </p: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0" y="6400800"/>
            <a:ext cx="4267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The Dirty Dozen, Are They Hiding on Your Playground</a:t>
            </a:r>
            <a:r>
              <a:rPr lang="en-US" altLang="en-US" sz="900"/>
              <a:t>. (1994),  Ashburn, Virginia: National Recreation and Parks Association.</a:t>
            </a:r>
          </a:p>
        </p:txBody>
      </p:sp>
      <p:graphicFrame>
        <p:nvGraphicFramePr>
          <p:cNvPr id="29703" name="Object 18"/>
          <p:cNvGraphicFramePr>
            <a:graphicFrameLocks noChangeAspect="1"/>
          </p:cNvGraphicFramePr>
          <p:nvPr/>
        </p:nvGraphicFramePr>
        <p:xfrm>
          <a:off x="4495800" y="228600"/>
          <a:ext cx="4397375" cy="631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Document" r:id="rId3" imgW="4010025" imgH="7553325" progId="WP12Doc">
                  <p:embed/>
                </p:oleObj>
              </mc:Choice>
              <mc:Fallback>
                <p:oleObj name="Document" r:id="rId3" imgW="4010025" imgH="7553325" progId="WP12Doc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28600"/>
                        <a:ext cx="4397375" cy="63166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8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8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8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8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8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8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8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8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88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88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1" grpId="0" build="p" autoUpdateAnimBg="0" advAuto="1000"/>
      <p:bldP spid="3881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FB9C420-3052-4203-B8B3-25F261A6C23C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816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Repair: 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54102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 good inspection program leads to the repair, replacement or removal of equipment.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#1: Frozen bearing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Without proper lubrication, the bearing freezes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This makes the “S” hook the bearing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(note: excessive wear) (click to advance)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#2: Surfacing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swing has inadequate mulch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(12” min)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Note hollowed out area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Also, insufficient fall zone 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If a child is hurt from the frozen bearing or inadequate surfacing,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injury damage or loss occurs…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Write the check.</a:t>
            </a: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6400800"/>
            <a:ext cx="449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Playground Safety is not an accident by Kutska, Hoffman and Malkuska, National Recreation and Parks Association, 1998.</a:t>
            </a:r>
          </a:p>
        </p:txBody>
      </p:sp>
      <p:pic>
        <p:nvPicPr>
          <p:cNvPr id="30727" name="Picture 7" descr="PL0902swinghinge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381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0155" name="Object 11"/>
          <p:cNvGraphicFramePr>
            <a:graphicFrameLocks noChangeAspect="1"/>
          </p:cNvGraphicFramePr>
          <p:nvPr/>
        </p:nvGraphicFramePr>
        <p:xfrm>
          <a:off x="5105400" y="3835400"/>
          <a:ext cx="40386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Image" r:id="rId4" imgW="3885714" imgH="2907937" progId="Photoshop.Image.7">
                  <p:embed/>
                </p:oleObj>
              </mc:Choice>
              <mc:Fallback>
                <p:oleObj name="Image" r:id="rId4" imgW="3885714" imgH="2907937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835400"/>
                        <a:ext cx="4038600" cy="3022600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6" name="Object 12"/>
          <p:cNvGraphicFramePr>
            <a:graphicFrameLocks noChangeAspect="1"/>
          </p:cNvGraphicFramePr>
          <p:nvPr/>
        </p:nvGraphicFramePr>
        <p:xfrm>
          <a:off x="8077200" y="1905000"/>
          <a:ext cx="6048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9" name="CorelDRAW!" r:id="rId6" imgW="825703" imgH="790956" progId="CDraw5">
                  <p:embed/>
                </p:oleObj>
              </mc:Choice>
              <mc:Fallback>
                <p:oleObj name="CorelDRAW!" r:id="rId6" imgW="825703" imgH="790956" progId="C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1905000"/>
                        <a:ext cx="60483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7" name="Object 13"/>
          <p:cNvGraphicFramePr>
            <a:graphicFrameLocks noChangeAspect="1"/>
          </p:cNvGraphicFramePr>
          <p:nvPr/>
        </p:nvGraphicFramePr>
        <p:xfrm>
          <a:off x="6705600" y="2667000"/>
          <a:ext cx="6413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0" name="CorelDRAW!" r:id="rId8" imgW="876910" imgH="756209" progId="CDraw5">
                  <p:embed/>
                </p:oleObj>
              </mc:Choice>
              <mc:Fallback>
                <p:oleObj name="CorelDRAW!" r:id="rId8" imgW="876910" imgH="756209" progId="C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6413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8" name="Object 14"/>
          <p:cNvGraphicFramePr>
            <a:graphicFrameLocks noChangeAspect="1"/>
          </p:cNvGraphicFramePr>
          <p:nvPr/>
        </p:nvGraphicFramePr>
        <p:xfrm>
          <a:off x="5454650" y="6248400"/>
          <a:ext cx="6413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1" name="CorelDRAW!" r:id="rId10" imgW="876910" imgH="756209" progId="CDraw5">
                  <p:embed/>
                </p:oleObj>
              </mc:Choice>
              <mc:Fallback>
                <p:oleObj name="CorelDRAW!" r:id="rId10" imgW="876910" imgH="756209" progId="C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6248400"/>
                        <a:ext cx="6413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60" name="Object 16"/>
          <p:cNvGraphicFramePr>
            <a:graphicFrameLocks noChangeAspect="1"/>
          </p:cNvGraphicFramePr>
          <p:nvPr/>
        </p:nvGraphicFramePr>
        <p:xfrm>
          <a:off x="7265988" y="5353050"/>
          <a:ext cx="5064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2" name="CorelDRAW! CMX" r:id="rId11" imgW="755294" imgH="882396" progId="CQuickDraw5">
                  <p:embed/>
                </p:oleObj>
              </mc:Choice>
              <mc:Fallback>
                <p:oleObj name="CorelDRAW! CMX" r:id="rId11" imgW="755294" imgH="882396" progId="CQuickDraw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5353050"/>
                        <a:ext cx="50641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0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0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0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0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0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0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90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0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7" grpId="0" build="p" autoUpdateAnimBg="0" advAuto="1000"/>
      <p:bldP spid="3901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70F5F7E-2B39-4E3D-ACE0-4A12E3A4022F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2198" name="Picture 6" descr="PL0902swinghinge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381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205" name="Picture 13" descr="PL1206mtplgiantwolley"/>
          <p:cNvPicPr>
            <a:picLocks noChangeAspect="1" noChangeArrowheads="1"/>
          </p:cNvPicPr>
          <p:nvPr/>
        </p:nvPicPr>
        <p:blipFill>
          <a:blip r:embed="rId4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0"/>
            <a:ext cx="2595562" cy="381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626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Remove: 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5715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Normally, removal of equipment is the last alternative.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Standards change necessitating removal and replacement of equipment.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#1: Middle swing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middle swing was removed bringing this swing into conformity with the standards. 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(note: two clamps for swing similar to upper picture) (click to advance)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#2: Inappropriate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equipment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Giant Stride on the right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resulted in numerous injuries and is considered inappropriate on today’s playgrounds.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It should be removed.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Again, if a child is hurt on the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Giant Stride…. Write the check. </a:t>
            </a:r>
          </a:p>
        </p:txBody>
      </p:sp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105400" y="3835400"/>
          <a:ext cx="40386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Image" r:id="rId5" imgW="3885714" imgH="2907937" progId="Photoshop.Image.7">
                  <p:embed/>
                </p:oleObj>
              </mc:Choice>
              <mc:Fallback>
                <p:oleObj name="Image" r:id="rId5" imgW="3885714" imgH="2907937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835400"/>
                        <a:ext cx="4038600" cy="3022600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203" name="Object 11"/>
          <p:cNvGraphicFramePr>
            <a:graphicFrameLocks noChangeAspect="1"/>
          </p:cNvGraphicFramePr>
          <p:nvPr/>
        </p:nvGraphicFramePr>
        <p:xfrm>
          <a:off x="7315200" y="3962400"/>
          <a:ext cx="49371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CorelDRAW! CMX" r:id="rId7" imgW="738835" imgH="931774" progId="CQuickDraw5">
                  <p:embed/>
                </p:oleObj>
              </mc:Choice>
              <mc:Fallback>
                <p:oleObj name="CorelDRAW! CMX" r:id="rId7" imgW="738835" imgH="931774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962400"/>
                        <a:ext cx="493713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204" name="Object 12"/>
          <p:cNvGraphicFramePr>
            <a:graphicFrameLocks noChangeAspect="1"/>
          </p:cNvGraphicFramePr>
          <p:nvPr/>
        </p:nvGraphicFramePr>
        <p:xfrm>
          <a:off x="7659688" y="3962400"/>
          <a:ext cx="493712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CorelDRAW! CMX" r:id="rId9" imgW="738835" imgH="931774" progId="CQuickDraw5">
                  <p:embed/>
                </p:oleObj>
              </mc:Choice>
              <mc:Fallback>
                <p:oleObj name="CorelDRAW! CMX" r:id="rId9" imgW="738835" imgH="931774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688" y="3962400"/>
                        <a:ext cx="493712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1755" name="Text Box 14"/>
          <p:cNvSpPr txBox="1">
            <a:spLocks noChangeArrowheads="1"/>
          </p:cNvSpPr>
          <p:nvPr/>
        </p:nvSpPr>
        <p:spPr bwMode="auto">
          <a:xfrm>
            <a:off x="0" y="6537325"/>
            <a:ext cx="449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(2004), </a:t>
            </a:r>
            <a:r>
              <a:rPr lang="en-US" altLang="en-US" sz="900" i="1"/>
              <a:t>Playground Safety, </a:t>
            </a:r>
            <a:r>
              <a:rPr lang="en-US" altLang="en-US" sz="900"/>
              <a:t>Power point Frostburg, MD: FSU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92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92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92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autoUpdateAnimBg="0" advAuto="1000"/>
      <p:bldP spid="39219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016B0F8-B1D2-4166-87B1-7F625309C99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1" name="Picture 9" descr="rei08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0"/>
            <a:ext cx="4113212" cy="5562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Warning: 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953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In today’s society don’t assume people have the knowledge, skills, abilities, or experiences to safely perform the activity. 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Four examples: </a:t>
            </a:r>
          </a:p>
          <a:p>
            <a:pPr lvl="1"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#1: Bouldering rock – REI.</a:t>
            </a:r>
          </a:p>
          <a:p>
            <a:pPr lvl="1"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#2: Jet plane – Constitution Park</a:t>
            </a:r>
          </a:p>
          <a:p>
            <a:pPr lvl="1"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#3: Bike trail - REI.</a:t>
            </a:r>
          </a:p>
          <a:p>
            <a:pPr lvl="1"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#4: Meramec River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#1: Bouldering – Denver REI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potentially hazardous (why do you have it… state it positively)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Supervision – unintentional use </a:t>
            </a:r>
          </a:p>
          <a:p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Issue: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If you erect a warning sign do you acknowledge the hazard and the fact that it should have been removed?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(click for kids)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0" y="6553200"/>
            <a:ext cx="495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(2004), </a:t>
            </a:r>
            <a:r>
              <a:rPr lang="en-US" altLang="en-US" sz="900" i="1"/>
              <a:t>Playground Safety, </a:t>
            </a:r>
            <a:r>
              <a:rPr lang="en-US" altLang="en-US" sz="900"/>
              <a:t>Power point Frostburg, MD: Frostburg State University.</a:t>
            </a:r>
          </a:p>
        </p:txBody>
      </p:sp>
      <p:pic>
        <p:nvPicPr>
          <p:cNvPr id="389130" name="Picture 10" descr="rei07bou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4763"/>
            <a:ext cx="4114800" cy="30432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1" name="Picture 11" descr="rei11boulder-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6350"/>
            <a:ext cx="4114800" cy="3041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89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8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build="p" autoUpdateAnimBg="0" advAuto="1000"/>
      <p:bldP spid="3891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D05E6E4-8724-4549-9DBB-837D836BF603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Warning: 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191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#2: Jet Airplane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Constitution Park </a:t>
            </a:r>
          </a:p>
          <a:p>
            <a:pPr lvl="1"/>
            <a:r>
              <a:rPr lang="en-US" altLang="en-US" sz="18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“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Please stay off airplane</a:t>
            </a:r>
            <a:r>
              <a:rPr lang="en-US" altLang="en-US" sz="18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”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– Why is the airplane in the park/playground, if it is a hazard?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(note: playground performance standards. If people play on it, it needs to meet playground standards.) 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(click to advance)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#3: REI Bike Trail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Denver, Colorado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Trail entrance sign 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(Note: loop design)</a:t>
            </a:r>
            <a:endParaRPr lang="en-US" altLang="en-US" sz="18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Signs are informative or “interpretive” and let you know what is coming up on the trail. But they also warn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(next slide)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sidestep the 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hazard issue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6553200"/>
            <a:ext cx="449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(2004), </a:t>
            </a:r>
            <a:r>
              <a:rPr lang="en-US" altLang="en-US" sz="900" i="1"/>
              <a:t>Playground Safety, </a:t>
            </a:r>
            <a:r>
              <a:rPr lang="en-US" altLang="en-US" sz="900"/>
              <a:t>Power point Frostburg, MD: FSU. </a:t>
            </a:r>
          </a:p>
        </p:txBody>
      </p:sp>
      <p:pic>
        <p:nvPicPr>
          <p:cNvPr id="33798" name="Picture 9" descr="PL1203jetplane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702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0" name="Picture 10" descr="rei02bik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835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(click to advance)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build="p" autoUpdateAnimBg="0" advAuto="1000"/>
      <p:bldP spid="3993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3FA7C57-0FBD-451E-B7E2-6AD61E01D75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819" name="Picture 8" descr="rei02bik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835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Warning: 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2000"/>
            <a:ext cx="41910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 warns bikers to test their brakes on the decline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First sign reads: “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Caution downhill ahead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”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Second sign reads: “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Compare braking systems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.”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From previous slide: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Concept of “foreseeable”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Signs are informative or “interpretive” and let you know what is coming up on the trail. They also warn.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Do they sidestep the 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hazard issue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?... Possibly?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Bottom photo warns of upcoming “waterbar.”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Consider a person injuring themselves because of a waterbar. 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The sign warns by informing.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en-US" altLang="en-US" sz="20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22" name="Picture 9" descr="rei04b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5" name="Picture 11" descr="rei06bi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835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1" name="Text Box 7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0" y="6553200"/>
            <a:ext cx="426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(2004), </a:t>
            </a:r>
            <a:r>
              <a:rPr lang="en-US" altLang="en-US" sz="900" i="1"/>
              <a:t>REI Bike Trail, </a:t>
            </a:r>
            <a:r>
              <a:rPr lang="en-US" altLang="en-US" sz="900"/>
              <a:t>Power point Frostburg, MD: FSU.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0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0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0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7" grpId="0" build="p" autoUpdateAnimBg="0" advAuto="1000"/>
      <p:bldP spid="4003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CC97196-E54D-4B80-BF79-E02BEA805CA2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3" name="Picture 9" descr="rei06b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835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10" descr="rei05b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Warning: 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191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Top photo - Sign reads “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Cyclists Only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” and “</a:t>
            </a:r>
            <a:r>
              <a:rPr lang="en-US" altLang="en-US" sz="20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No Pedestrians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”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 at entrance limits use.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Note fence keeps people on the trail.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Note lights for night use.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(click to advance)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#4: Meramec River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Outside St. Louis, Missouri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Caution sign was erected after multiple drowning fatalities.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the typical “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Caution – Swim at you own risk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”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Apply 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interpretive signage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Again, there is the “hazard” issue. </a:t>
            </a: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(Continued on next slide)</a:t>
            </a:r>
          </a:p>
          <a:p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0" y="6553200"/>
            <a:ext cx="4343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(2004), </a:t>
            </a:r>
            <a:r>
              <a:rPr lang="en-US" altLang="en-US" sz="900" i="1"/>
              <a:t>REI Bike Trail, </a:t>
            </a:r>
            <a:r>
              <a:rPr lang="en-US" altLang="en-US" sz="900"/>
              <a:t>Power point Frostburg, MD: FSU.</a:t>
            </a: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pic>
        <p:nvPicPr>
          <p:cNvPr id="401419" name="Picture 11" descr="me852 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43300"/>
            <a:ext cx="4953000" cy="33147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 autoUpdateAnimBg="0" advAuto="1000"/>
      <p:bldP spid="4014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211FEEA-8E56-49FE-9322-F48D3CE8C15C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Warning: </a:t>
            </a: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4191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#4: Meramec River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(continued from previous slide)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Caution sign was erected after multiple drowning fatalities.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the typical “</a:t>
            </a: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Caution – Swim at you own risk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”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Again, there is the “hazard” issue. Are they acknowledging the drop off?  </a:t>
            </a:r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urban non-swimmers who use the park have no concept of the dangers.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Does the park have a duty to educate, interpret, or </a:t>
            </a:r>
            <a:r>
              <a:rPr lang="en-US" altLang="en-US" sz="18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warn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users of the hazards and/or drop off?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Do they need to require life jackets? </a:t>
            </a:r>
          </a:p>
          <a:p>
            <a:pPr lvl="1"/>
            <a:endParaRPr lang="en-US" altLang="en-US" sz="18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0" y="6553200"/>
            <a:ext cx="4343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Kauffman, R., (2007), </a:t>
            </a:r>
            <a:r>
              <a:rPr lang="en-US" altLang="en-US" sz="900" i="1"/>
              <a:t>Merrimec River, </a:t>
            </a:r>
            <a:r>
              <a:rPr lang="en-US" altLang="en-US" sz="900"/>
              <a:t>Power point Frostburg, MD: FSU</a:t>
            </a:r>
          </a:p>
        </p:txBody>
      </p:sp>
      <p:pic>
        <p:nvPicPr>
          <p:cNvPr id="36870" name="Picture 8" descr="me852 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43300"/>
            <a:ext cx="4953000" cy="33147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1" descr="merrimac te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5010150" cy="37163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2444" name="Object 12"/>
          <p:cNvGraphicFramePr>
            <a:graphicFrameLocks noChangeAspect="1"/>
          </p:cNvGraphicFramePr>
          <p:nvPr/>
        </p:nvGraphicFramePr>
        <p:xfrm>
          <a:off x="4724400" y="1219200"/>
          <a:ext cx="16049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CorelDRAW! CMX" r:id="rId5" imgW="2232965" imgH="1058875" progId="CQuickDraw5">
                  <p:embed/>
                </p:oleObj>
              </mc:Choice>
              <mc:Fallback>
                <p:oleObj name="CorelDRAW! CMX" r:id="rId5" imgW="2232965" imgH="1058875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19200"/>
                        <a:ext cx="16049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445" name="Object 13"/>
          <p:cNvGraphicFramePr>
            <a:graphicFrameLocks noChangeAspect="1"/>
          </p:cNvGraphicFramePr>
          <p:nvPr/>
        </p:nvGraphicFramePr>
        <p:xfrm>
          <a:off x="4343400" y="0"/>
          <a:ext cx="3419475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CorelDRAW! CMX" r:id="rId7" imgW="4754880" imgH="1859760" progId="CQuickDraw5">
                  <p:embed/>
                </p:oleObj>
              </mc:Choice>
              <mc:Fallback>
                <p:oleObj name="CorelDRAW! CMX" r:id="rId7" imgW="4754880" imgH="1859760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3419475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6875" name="Text Box 14"/>
          <p:cNvSpPr txBox="1">
            <a:spLocks noChangeArrowheads="1"/>
          </p:cNvSpPr>
          <p:nvPr/>
        </p:nvSpPr>
        <p:spPr bwMode="auto">
          <a:xfrm>
            <a:off x="51054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6876" name="Text Box 15"/>
          <p:cNvSpPr txBox="1">
            <a:spLocks noChangeArrowheads="1"/>
          </p:cNvSpPr>
          <p:nvPr/>
        </p:nvSpPr>
        <p:spPr bwMode="auto">
          <a:xfrm>
            <a:off x="5486400" y="2362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6877" name="Text Box 16"/>
          <p:cNvSpPr txBox="1">
            <a:spLocks noChangeArrowheads="1"/>
          </p:cNvSpPr>
          <p:nvPr/>
        </p:nvSpPr>
        <p:spPr bwMode="auto">
          <a:xfrm>
            <a:off x="5410200" y="2667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6878" name="Text Box 17"/>
          <p:cNvSpPr txBox="1">
            <a:spLocks noChangeArrowheads="1"/>
          </p:cNvSpPr>
          <p:nvPr/>
        </p:nvSpPr>
        <p:spPr bwMode="auto">
          <a:xfrm>
            <a:off x="5181600" y="2438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6879" name="Text Box 18"/>
          <p:cNvSpPr txBox="1">
            <a:spLocks noChangeArrowheads="1"/>
          </p:cNvSpPr>
          <p:nvPr/>
        </p:nvSpPr>
        <p:spPr bwMode="auto">
          <a:xfrm>
            <a:off x="4724400" y="2667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graphicFrame>
        <p:nvGraphicFramePr>
          <p:cNvPr id="402451" name="Object 19"/>
          <p:cNvGraphicFramePr>
            <a:graphicFrameLocks noChangeAspect="1"/>
          </p:cNvGraphicFramePr>
          <p:nvPr/>
        </p:nvGraphicFramePr>
        <p:xfrm>
          <a:off x="8001000" y="4191000"/>
          <a:ext cx="5064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CorelDRAW! CMX" r:id="rId9" imgW="755294" imgH="882396" progId="CQuickDraw5">
                  <p:embed/>
                </p:oleObj>
              </mc:Choice>
              <mc:Fallback>
                <p:oleObj name="CorelDRAW! CMX" r:id="rId9" imgW="755294" imgH="882396" progId="CQuickDraw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191000"/>
                        <a:ext cx="506413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2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2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7" grpId="0" build="p" autoUpdateAnimBg="0" advAuto="1000"/>
      <p:bldP spid="4024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C5B3F0E7-51DA-4143-9508-28C1DE1AC875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5334000" cy="20574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</a:rPr>
              <a:t>Example #5: Yates Dam (Put-in)</a:t>
            </a:r>
            <a:endParaRPr lang="en-US" sz="1200" dirty="0" smtClean="0">
              <a:solidFill>
                <a:srgbClr val="663300"/>
              </a:solidFill>
              <a:latin typeface="Comic Sans MS" pitchFamily="66" charset="0"/>
            </a:endParaRPr>
          </a:p>
          <a:p>
            <a:pPr lvl="1">
              <a:defRPr/>
            </a:pPr>
            <a:r>
              <a:rPr lang="en-US" sz="1800" dirty="0" smtClean="0">
                <a:solidFill>
                  <a:srgbClr val="663300"/>
                </a:solidFill>
                <a:latin typeface="Comic Sans MS" pitchFamily="66" charset="0"/>
              </a:rPr>
              <a:t>Interpretive sign at put-in indicating river hazards (strainers, dams, </a:t>
            </a:r>
            <a:r>
              <a:rPr lang="en-US" sz="1800" dirty="0" err="1" smtClean="0">
                <a:solidFill>
                  <a:srgbClr val="663300"/>
                </a:solidFill>
                <a:latin typeface="Comic Sans MS" pitchFamily="66" charset="0"/>
              </a:rPr>
              <a:t>etc</a:t>
            </a:r>
            <a:r>
              <a:rPr lang="en-US" sz="1800" dirty="0" smtClean="0">
                <a:solidFill>
                  <a:srgbClr val="663300"/>
                </a:solidFill>
                <a:latin typeface="Comic Sans MS" pitchFamily="66" charset="0"/>
              </a:rPr>
              <a:t>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663300"/>
                </a:solidFill>
                <a:latin typeface="Comic Sans MS" pitchFamily="66" charset="0"/>
              </a:rPr>
              <a:t>Include Yates Dam portage as part of the talk-up at the put-in. </a:t>
            </a:r>
          </a:p>
          <a:p>
            <a:pPr marL="457200" lvl="1" indent="0">
              <a:buFontTx/>
              <a:buNone/>
              <a:defRPr/>
            </a:pPr>
            <a:r>
              <a:rPr lang="en-US" sz="1200" dirty="0" smtClean="0">
                <a:solidFill>
                  <a:srgbClr val="663300"/>
                </a:solidFill>
                <a:latin typeface="Comic Sans MS" pitchFamily="66" charset="0"/>
              </a:rPr>
              <a:t>      (click for dam site on next slide)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7893" name="Text Box 14"/>
          <p:cNvSpPr txBox="1">
            <a:spLocks noChangeArrowheads="1"/>
          </p:cNvSpPr>
          <p:nvPr/>
        </p:nvSpPr>
        <p:spPr bwMode="auto">
          <a:xfrm>
            <a:off x="51054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7894" name="Text Box 15"/>
          <p:cNvSpPr txBox="1">
            <a:spLocks noChangeArrowheads="1"/>
          </p:cNvSpPr>
          <p:nvPr/>
        </p:nvSpPr>
        <p:spPr bwMode="auto">
          <a:xfrm>
            <a:off x="5486400" y="2362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7895" name="Text Box 16"/>
          <p:cNvSpPr txBox="1">
            <a:spLocks noChangeArrowheads="1"/>
          </p:cNvSpPr>
          <p:nvPr/>
        </p:nvSpPr>
        <p:spPr bwMode="auto">
          <a:xfrm>
            <a:off x="5410200" y="2667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7896" name="Text Box 17"/>
          <p:cNvSpPr txBox="1">
            <a:spLocks noChangeArrowheads="1"/>
          </p:cNvSpPr>
          <p:nvPr/>
        </p:nvSpPr>
        <p:spPr bwMode="auto">
          <a:xfrm>
            <a:off x="5181600" y="2438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pic>
        <p:nvPicPr>
          <p:cNvPr id="37897" name="Picture 9" descr="YatesD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898" name="Object 2"/>
          <p:cNvGraphicFramePr>
            <a:graphicFrameLocks noChangeAspect="1"/>
          </p:cNvGraphicFramePr>
          <p:nvPr/>
        </p:nvGraphicFramePr>
        <p:xfrm>
          <a:off x="5253038" y="2819400"/>
          <a:ext cx="3465512" cy="439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CorelDRAW" r:id="rId4" imgW="4968240" imgH="6300216" progId="CorelDRAW.Graphic.10">
                  <p:embed/>
                </p:oleObj>
              </mc:Choice>
              <mc:Fallback>
                <p:oleObj name="CorelDRAW" r:id="rId4" imgW="4968240" imgH="6300216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2819400"/>
                        <a:ext cx="3465512" cy="439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662613" y="2930525"/>
            <a:ext cx="31765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Yates Dam - high water with hydraulic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349625"/>
            <a:ext cx="4764088" cy="318928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04800" y="2968625"/>
            <a:ext cx="4833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Example of Interpretive (Warning) Signage – Middle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Yough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379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Interpretive Signage - Winding River: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7" grpId="0" build="p" autoUpdateAnimBg="0" advAuto="1000"/>
      <p:bldP spid="402439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B73EFD2-D2E4-44E9-BD20-183BB6EFC076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Interpretive Signage - Winding River: </a:t>
            </a: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838200"/>
            <a:ext cx="26670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Example #5: Yates Dam (at the Dam)</a:t>
            </a:r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Portage trail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 on river indicating portage trail</a:t>
            </a:r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(click for portage)</a:t>
            </a:r>
          </a:p>
          <a:p>
            <a:pPr lvl="1"/>
            <a:endParaRPr lang="en-US" altLang="en-US" sz="18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8918" name="Text Box 14"/>
          <p:cNvSpPr txBox="1">
            <a:spLocks noChangeArrowheads="1"/>
          </p:cNvSpPr>
          <p:nvPr/>
        </p:nvSpPr>
        <p:spPr bwMode="auto">
          <a:xfrm>
            <a:off x="51054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8919" name="Text Box 15"/>
          <p:cNvSpPr txBox="1">
            <a:spLocks noChangeArrowheads="1"/>
          </p:cNvSpPr>
          <p:nvPr/>
        </p:nvSpPr>
        <p:spPr bwMode="auto">
          <a:xfrm>
            <a:off x="5486400" y="2362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5410200" y="2667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8921" name="Text Box 17"/>
          <p:cNvSpPr txBox="1">
            <a:spLocks noChangeArrowheads="1"/>
          </p:cNvSpPr>
          <p:nvPr/>
        </p:nvSpPr>
        <p:spPr bwMode="auto">
          <a:xfrm>
            <a:off x="5181600" y="2438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8922" name="Text Box 18"/>
          <p:cNvSpPr txBox="1">
            <a:spLocks noChangeArrowheads="1"/>
          </p:cNvSpPr>
          <p:nvPr/>
        </p:nvSpPr>
        <p:spPr bwMode="auto">
          <a:xfrm>
            <a:off x="4724400" y="2667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pic>
        <p:nvPicPr>
          <p:cNvPr id="38923" name="Picture 9" descr="YatesD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http://pixelpaddler.smugmug.com/Travel/Clinton-River/i-d2JbgPN/0/M/_DMJ_20110713_8737-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990600"/>
            <a:ext cx="2865438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925" name="Object 2"/>
          <p:cNvGraphicFramePr>
            <a:graphicFrameLocks noChangeAspect="1"/>
          </p:cNvGraphicFramePr>
          <p:nvPr/>
        </p:nvGraphicFramePr>
        <p:xfrm>
          <a:off x="5253038" y="2819400"/>
          <a:ext cx="3465512" cy="439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CorelDRAW" r:id="rId5" imgW="4968240" imgH="6300216" progId="CorelDRAW.Graphic.10">
                  <p:embed/>
                </p:oleObj>
              </mc:Choice>
              <mc:Fallback>
                <p:oleObj name="CorelDRAW" r:id="rId5" imgW="4968240" imgH="6300216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2819400"/>
                        <a:ext cx="3465512" cy="439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78125" y="2928938"/>
            <a:ext cx="19732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Yates Dam - low water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2613" y="2930525"/>
            <a:ext cx="31765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Yates Dam - high water with hydraulic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349625"/>
            <a:ext cx="4764088" cy="318928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6324600" y="3276600"/>
          <a:ext cx="2698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9" name="CorelDRAW" r:id="rId8" imgW="3416808" imgH="5617464" progId="CorelDRAW.Graphic.10">
                  <p:embed/>
                </p:oleObj>
              </mc:Choice>
              <mc:Fallback>
                <p:oleObj name="CorelDRAW" r:id="rId8" imgW="3416808" imgH="5617464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276600"/>
                        <a:ext cx="269875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6096000" y="4049713"/>
          <a:ext cx="2698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0" name="CorelDRAW" r:id="rId10" imgW="3416808" imgH="5617464" progId="CorelDRAW.Graphic.10">
                  <p:embed/>
                </p:oleObj>
              </mc:Choice>
              <mc:Fallback>
                <p:oleObj name="CorelDRAW" r:id="rId10" imgW="3416808" imgH="5617464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049713"/>
                        <a:ext cx="26987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6477000" y="6096000"/>
          <a:ext cx="3603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1" name="CorelDRAW" r:id="rId11" imgW="20272248" imgH="24899112" progId="CorelDRAW.Graphic.10">
                  <p:embed/>
                </p:oleObj>
              </mc:Choice>
              <mc:Fallback>
                <p:oleObj name="CorelDRAW" r:id="rId11" imgW="20272248" imgH="24899112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6096000"/>
                        <a:ext cx="36036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359650" y="5486400"/>
          <a:ext cx="26035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2" name="CorelDRAW!" r:id="rId13" imgW="789127" imgH="908914" progId="CDraw5">
                  <p:embed/>
                </p:oleObj>
              </mc:Choice>
              <mc:Fallback>
                <p:oleObj name="CorelDRAW!" r:id="rId13" imgW="789127" imgH="908914" progId="CDraw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9650" y="5486400"/>
                        <a:ext cx="260350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3.39579E-6 C 0.00225 0.00902 0.00486 0.01457 0.00607 0.02429 C 0.00572 0.03539 0.00625 0.07564 -0.00712 0.08189 C -0.01025 0.08813 -0.01285 0.08767 -0.01806 0.08998 C -0.01962 0.09646 -0.02153 0.10294 -0.02639 0.10594 L -0.02292 0.09646 " pathEditMode="relative" ptsTypes="ffff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8584E-6 L -0.01875 0.07588 C -0.0243 0.09161 -0.01996 0.11011 -0.01996 0.13533 C -0.01996 0.16424 -0.00989 0.1802 -0.00434 0.19616 L 0.01736 0.26695 " pathEditMode="relative" rAng="0" ptsTypes="FffFF">
                                      <p:cBhvr>
                                        <p:cTn id="4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13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01997 -0.0178 C 0.03681 -0.02706 0.04045 -0.04787 0.0467 -0.04787 C 0.05087 -0.05897 0.05261 -0.03908 0.0566 -0.0703 L 0.07344 -0.10407 " pathEditMode="relative" rAng="0" ptsTypes="FffFF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5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03472 0.1275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7" grpId="0" build="p" autoUpdateAnimBg="0" advAuto="1000"/>
      <p:bldP spid="40243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813908"/>
              </p:ext>
            </p:extLst>
          </p:nvPr>
        </p:nvGraphicFramePr>
        <p:xfrm>
          <a:off x="4476566" y="453106"/>
          <a:ext cx="4617470" cy="586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7" name="CorelDRAW" r:id="rId3" imgW="4157602" imgH="5282601" progId="CorelDRAW.Graphic.14">
                  <p:embed/>
                </p:oleObj>
              </mc:Choice>
              <mc:Fallback>
                <p:oleObj name="CorelDRAW" r:id="rId3" imgW="4157602" imgH="5282601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6566" y="453106"/>
                        <a:ext cx="4617470" cy="586748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688CDBF-622B-4ECB-98D6-E8519823F9AF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4958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Management: 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4191000" cy="35814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It is presented on the right as part of the integrated risk management model.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Historically, linked closely with legal liability.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Generally, it is an organizational or agency approach toward managing the risks facing the organization.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Also, it is a generic </a:t>
            </a:r>
            <a:b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term.</a:t>
            </a:r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4104" name="Object 50"/>
          <p:cNvGraphicFramePr>
            <a:graphicFrameLocks noChangeAspect="1"/>
          </p:cNvGraphicFramePr>
          <p:nvPr/>
        </p:nvGraphicFramePr>
        <p:xfrm>
          <a:off x="3222625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8" name="CorelDRAW! CMX" r:id="rId5" imgW="1484986" imgH="2639873" progId="CQuickDraw5">
                  <p:embed/>
                </p:oleObj>
              </mc:Choice>
              <mc:Fallback>
                <p:oleObj name="CorelDRAW! CMX" r:id="rId5" imgW="1484986" imgH="2639873" progId="CQuick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51"/>
          <p:cNvGraphicFramePr>
            <a:graphicFrameLocks noChangeAspect="1"/>
          </p:cNvGraphicFramePr>
          <p:nvPr/>
        </p:nvGraphicFramePr>
        <p:xfrm>
          <a:off x="1241425" y="4895850"/>
          <a:ext cx="25352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9" name="CorelDRAW! CMX" r:id="rId7" imgW="2355494" imgH="1326794" progId="CQuickDraw5">
                  <p:embed/>
                </p:oleObj>
              </mc:Choice>
              <mc:Fallback>
                <p:oleObj name="CorelDRAW! CMX" r:id="rId7" imgW="2355494" imgH="1326794" progId="CQuick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5" y="4895850"/>
                        <a:ext cx="25352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Rectangle 52"/>
          <p:cNvSpPr>
            <a:spLocks noChangeArrowheads="1"/>
          </p:cNvSpPr>
          <p:nvPr/>
        </p:nvSpPr>
        <p:spPr bwMode="auto">
          <a:xfrm>
            <a:off x="936625" y="50292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This section focuses on developing a risk management plan to reduce the likelihood of an accident or lawsuit from occurring.</a:t>
            </a:r>
          </a:p>
        </p:txBody>
      </p:sp>
      <p:sp>
        <p:nvSpPr>
          <p:cNvPr id="220214" name="Rectangle 54"/>
          <p:cNvSpPr>
            <a:spLocks noChangeArrowheads="1"/>
          </p:cNvSpPr>
          <p:nvPr/>
        </p:nvSpPr>
        <p:spPr bwMode="auto">
          <a:xfrm>
            <a:off x="6847305" y="762000"/>
            <a:ext cx="1447800" cy="2895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08" name="Text Box 55"/>
          <p:cNvSpPr txBox="1">
            <a:spLocks noChangeArrowheads="1"/>
          </p:cNvSpPr>
          <p:nvPr/>
        </p:nvSpPr>
        <p:spPr bwMode="auto">
          <a:xfrm>
            <a:off x="76200" y="6324600"/>
            <a:ext cx="3810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This power point is taken from Chapter 8 in the forthcoming book: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29907165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 autoUpdateAnimBg="0" advAuto="1000"/>
      <p:bldP spid="220164" grpId="0"/>
      <p:bldP spid="2202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5CD0542-DD3B-47ED-8FBC-0C315D2AFD31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Effective severity: 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75438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Figure 8.10 is an extension of Figure 8.9 and reflects the severity after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mitigation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has occurred. </a:t>
            </a:r>
          </a:p>
        </p:txBody>
      </p:sp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39942" name="Object 7"/>
          <p:cNvGraphicFramePr>
            <a:graphicFrameLocks noChangeAspect="1"/>
          </p:cNvGraphicFramePr>
          <p:nvPr/>
        </p:nvGraphicFramePr>
        <p:xfrm>
          <a:off x="228600" y="1905000"/>
          <a:ext cx="8305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Image" r:id="rId3" imgW="11073016" imgH="6095238" progId="Photoshop.Image.7">
                  <p:embed/>
                </p:oleObj>
              </mc:Choice>
              <mc:Fallback>
                <p:oleObj name="Image" r:id="rId3" imgW="11073016" imgH="6095238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8305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 autoUpdateAnimBg="0" advAuto="1000"/>
      <p:bldP spid="4239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756BCDC-E3AE-45F3-8CEB-924B00CCF09B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Canoe Rental Example: 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25908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e.g. remove strainers, create portage trail, close operations at high water, etc. </a:t>
            </a:r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40966" name="Object 7"/>
          <p:cNvGraphicFramePr>
            <a:graphicFrameLocks noChangeAspect="1"/>
          </p:cNvGraphicFramePr>
          <p:nvPr/>
        </p:nvGraphicFramePr>
        <p:xfrm>
          <a:off x="304800" y="3048000"/>
          <a:ext cx="86106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3" name="Image" r:id="rId3" imgW="11073016" imgH="4165079" progId="Photoshop.Image.7">
                  <p:embed/>
                </p:oleObj>
              </mc:Choice>
              <mc:Fallback>
                <p:oleObj name="Image" r:id="rId3" imgW="11073016" imgH="4165079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0"/>
                        <a:ext cx="86106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7" name="Picture 8" descr="Strain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9" descr="YatesD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4972" name="Object 12"/>
          <p:cNvGraphicFramePr>
            <a:graphicFrameLocks noChangeAspect="1"/>
          </p:cNvGraphicFramePr>
          <p:nvPr/>
        </p:nvGraphicFramePr>
        <p:xfrm>
          <a:off x="4633913" y="27273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4" name="CorelDRAW! CMX" r:id="rId7" imgW="692201" imgH="844906" progId="CQuickDraw5">
                  <p:embed/>
                </p:oleObj>
              </mc:Choice>
              <mc:Fallback>
                <p:oleObj name="CorelDRAW! CMX" r:id="rId7" imgW="692201" imgH="844906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27273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3" name="Object 13"/>
          <p:cNvGraphicFramePr>
            <a:graphicFrameLocks noChangeAspect="1"/>
          </p:cNvGraphicFramePr>
          <p:nvPr/>
        </p:nvGraphicFramePr>
        <p:xfrm>
          <a:off x="65389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" name="CorelDRAW! CMX" r:id="rId9" imgW="692201" imgH="844906" progId="CQuickDraw5">
                  <p:embed/>
                </p:oleObj>
              </mc:Choice>
              <mc:Fallback>
                <p:oleObj name="CorelDRAW! CMX" r:id="rId9" imgW="692201" imgH="844906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4" name="Object 14"/>
          <p:cNvGraphicFramePr>
            <a:graphicFrameLocks noChangeAspect="1"/>
          </p:cNvGraphicFramePr>
          <p:nvPr/>
        </p:nvGraphicFramePr>
        <p:xfrm>
          <a:off x="83677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6" name="CorelDRAW! CMX" r:id="rId10" imgW="692201" imgH="844906" progId="CQuickDraw5">
                  <p:embed/>
                </p:oleObj>
              </mc:Choice>
              <mc:Fallback>
                <p:oleObj name="CorelDRAW! CMX" r:id="rId10" imgW="692201" imgH="844906" progId="CQuick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7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75" name="Text Box 15"/>
          <p:cNvSpPr txBox="1">
            <a:spLocks noChangeArrowheads="1"/>
          </p:cNvSpPr>
          <p:nvPr/>
        </p:nvSpPr>
        <p:spPr bwMode="auto">
          <a:xfrm>
            <a:off x="5661025" y="28956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7413625" y="28956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0974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 advAuto="1000"/>
      <p:bldP spid="424964" grpId="0"/>
      <p:bldP spid="424975" grpId="0"/>
      <p:bldP spid="42497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8EB9E5E2-FB17-44C6-9240-E37523686378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1987" name="Object 10"/>
          <p:cNvGraphicFramePr>
            <a:graphicFrameLocks noChangeAspect="1"/>
          </p:cNvGraphicFramePr>
          <p:nvPr/>
        </p:nvGraphicFramePr>
        <p:xfrm>
          <a:off x="304800" y="3051175"/>
          <a:ext cx="8534400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7" name="Image" r:id="rId3" imgW="12444444" imgH="4647619" progId="Photoshop.Image.7">
                  <p:embed/>
                </p:oleObj>
              </mc:Choice>
              <mc:Fallback>
                <p:oleObj name="Image" r:id="rId3" imgW="12444444" imgH="4647619" progId="Photoshop.Image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51175"/>
                        <a:ext cx="8534400" cy="318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Canoe Rental Example: 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2743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Mitigation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changes probability and </a:t>
            </a: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contingencies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changes impact. </a:t>
            </a:r>
          </a:p>
          <a:p>
            <a:pPr>
              <a:buFontTx/>
              <a:buNone/>
            </a:pPr>
            <a:r>
              <a:rPr lang="en-US" altLang="en-US" sz="1200" smtClean="0">
                <a:solidFill>
                  <a:srgbClr val="663300"/>
                </a:solidFill>
                <a:latin typeface="Comic Sans MS" panose="030F0702030302020204" pitchFamily="66" charset="0"/>
              </a:rPr>
              <a:t>        (discussion on next slide) 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pic>
        <p:nvPicPr>
          <p:cNvPr id="41991" name="Picture 6" descr="Strain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7" descr="YatesD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895600" cy="193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6235" name="Object 11"/>
          <p:cNvGraphicFramePr>
            <a:graphicFrameLocks noChangeAspect="1"/>
          </p:cNvGraphicFramePr>
          <p:nvPr/>
        </p:nvGraphicFramePr>
        <p:xfrm>
          <a:off x="4633913" y="27273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8" name="CorelDRAW! CMX" r:id="rId7" imgW="692201" imgH="844906" progId="CQuickDraw5">
                  <p:embed/>
                </p:oleObj>
              </mc:Choice>
              <mc:Fallback>
                <p:oleObj name="CorelDRAW! CMX" r:id="rId7" imgW="692201" imgH="844906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27273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6236" name="Object 12"/>
          <p:cNvGraphicFramePr>
            <a:graphicFrameLocks noChangeAspect="1"/>
          </p:cNvGraphicFramePr>
          <p:nvPr/>
        </p:nvGraphicFramePr>
        <p:xfrm>
          <a:off x="65389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CorelDRAW! CMX" r:id="rId9" imgW="692201" imgH="844906" progId="CQuickDraw5">
                  <p:embed/>
                </p:oleObj>
              </mc:Choice>
              <mc:Fallback>
                <p:oleObj name="CorelDRAW! CMX" r:id="rId9" imgW="692201" imgH="844906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6237" name="Object 13"/>
          <p:cNvGraphicFramePr>
            <a:graphicFrameLocks noChangeAspect="1"/>
          </p:cNvGraphicFramePr>
          <p:nvPr/>
        </p:nvGraphicFramePr>
        <p:xfrm>
          <a:off x="83677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0" name="CorelDRAW! CMX" r:id="rId10" imgW="692201" imgH="844906" progId="CQuickDraw5">
                  <p:embed/>
                </p:oleObj>
              </mc:Choice>
              <mc:Fallback>
                <p:oleObj name="CorelDRAW! CMX" r:id="rId10" imgW="692201" imgH="844906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7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38" name="Text Box 14"/>
          <p:cNvSpPr txBox="1">
            <a:spLocks noChangeArrowheads="1"/>
          </p:cNvSpPr>
          <p:nvPr/>
        </p:nvSpPr>
        <p:spPr bwMode="auto">
          <a:xfrm>
            <a:off x="5661025" y="28956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7413625" y="28956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1998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36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36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36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36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36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/>
      <p:bldP spid="436228" grpId="0"/>
      <p:bldP spid="436238" grpId="0"/>
      <p:bldP spid="4362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B4839D6-BD88-4732-85C1-49E16E013E0A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3011" name="Object 10"/>
          <p:cNvGraphicFramePr>
            <a:graphicFrameLocks noChangeAspect="1"/>
          </p:cNvGraphicFramePr>
          <p:nvPr/>
        </p:nvGraphicFramePr>
        <p:xfrm>
          <a:off x="304800" y="3051175"/>
          <a:ext cx="8534400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1" name="Image" r:id="rId3" imgW="12444444" imgH="4647619" progId="Photoshop.Image.7">
                  <p:embed/>
                </p:oleObj>
              </mc:Choice>
              <mc:Fallback>
                <p:oleObj name="Image" r:id="rId3" imgW="12444444" imgH="4647619" progId="Photoshop.Image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51175"/>
                        <a:ext cx="8534400" cy="318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Canoe Rental Example: 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84074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Strainers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- Remove harmful strainers, use gauge and lower high water cut off, interpretive signs on danger of strainers and how to swim.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 Lowers both probability and impact. 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[M]</a:t>
            </a:r>
            <a:endParaRPr lang="en-US" altLang="en-US" sz="2000" b="1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Yates Dam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-  Install portage trail, place signage at entrance of trail, interpretive signage and warnings at put-in.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Lowers both probability and impact.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 </a:t>
            </a: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[L]</a:t>
            </a:r>
            <a:endParaRPr lang="en-US" altLang="en-US" sz="2000" b="1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43015" name="Object 13"/>
          <p:cNvGraphicFramePr>
            <a:graphicFrameLocks noChangeAspect="1"/>
          </p:cNvGraphicFramePr>
          <p:nvPr/>
        </p:nvGraphicFramePr>
        <p:xfrm>
          <a:off x="83677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CorelDRAW! CMX" r:id="rId5" imgW="692201" imgH="844906" progId="CQuickDraw5">
                  <p:embed/>
                </p:oleObj>
              </mc:Choice>
              <mc:Fallback>
                <p:oleObj name="CorelDRAW! CMX" r:id="rId5" imgW="692201" imgH="844906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7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/>
      <p:bldP spid="4362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09600" y="2819400"/>
          <a:ext cx="8229601" cy="3373438"/>
        </p:xfrm>
        <a:graphic>
          <a:graphicData uri="http://schemas.openxmlformats.org/drawingml/2006/table">
            <a:tbl>
              <a:tblPr/>
              <a:tblGrid>
                <a:gridCol w="940357"/>
                <a:gridCol w="1767446"/>
                <a:gridCol w="1061884"/>
                <a:gridCol w="902602"/>
                <a:gridCol w="796413"/>
                <a:gridCol w="902602"/>
                <a:gridCol w="902602"/>
                <a:gridCol w="955695"/>
              </a:tblGrid>
              <a:tr h="327611">
                <a:tc grid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Figure 8.17: Risk Management Working Table - Winding River Canoe Rentals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59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Risks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(1)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  <a:latin typeface="Times New Roman"/>
                          <a:ea typeface="Times New Roman"/>
                        </a:rPr>
                        <a:t>Consequences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  <a:latin typeface="Times New Roman"/>
                          <a:ea typeface="Times New Roman"/>
                        </a:rPr>
                        <a:t>(2)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Probability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(3)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Probability (4)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Impact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(5)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Impact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(6)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Severity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(7)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Severity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(8)</a:t>
                      </a:r>
                    </a:p>
                  </a:txBody>
                  <a:tcPr marL="32315" marR="32315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Strainers 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Potential fatalities at higher water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H 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Yates Dam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  <a:latin typeface="Times New Roman"/>
                          <a:ea typeface="Times New Roman"/>
                        </a:rPr>
                        <a:t>Potential fatalities at high water in hydraulic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L 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755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Gauge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  <a:latin typeface="Times New Roman"/>
                          <a:ea typeface="Times New Roman"/>
                        </a:rPr>
                        <a:t>Relates to water level and administrative use practices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L </a:t>
                      </a:r>
                    </a:p>
                  </a:txBody>
                  <a:tcPr marL="66859" marR="66859" marT="66862" marB="323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252925">
                <a:tc grid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imes New Roman"/>
                          <a:ea typeface="Times New Roman"/>
                        </a:rPr>
                        <a:t>Source: </a:t>
                      </a:r>
                      <a:r>
                        <a:rPr lang="en-US" sz="800" dirty="0" err="1" smtClean="0">
                          <a:effectLst/>
                          <a:latin typeface="Times New Roman"/>
                          <a:ea typeface="Times New Roman"/>
                        </a:rPr>
                        <a:t>Kene</a:t>
                      </a:r>
                      <a:r>
                        <a:rPr lang="en-US" sz="800" dirty="0" smtClean="0">
                          <a:effectLst/>
                          <a:latin typeface="Times New Roman"/>
                          <a:ea typeface="Times New Roman"/>
                        </a:rPr>
                        <a:t>, K., et al (2010) How to Develop a Risk Management Plan. </a:t>
                      </a:r>
                      <a:r>
                        <a:rPr lang="en-US" sz="800" dirty="0" err="1" smtClean="0">
                          <a:effectLst/>
                          <a:latin typeface="Times New Roman"/>
                          <a:ea typeface="Times New Roman"/>
                        </a:rPr>
                        <a:t>WikiHow</a:t>
                      </a:r>
                      <a:r>
                        <a:rPr lang="en-US" sz="800" dirty="0" smtClean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62" marB="323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F303E72-15A3-4C6F-8256-E64C5C66AC5D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916613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Example: 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5791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Conversion table</a:t>
            </a: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– In order to determine the percent change in safety, H/M/L need to be converted to probabilities. Table 8.14 does this.   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44089" name="Object 11"/>
          <p:cNvGraphicFramePr>
            <a:graphicFrameLocks noChangeAspect="1"/>
          </p:cNvGraphicFramePr>
          <p:nvPr/>
        </p:nvGraphicFramePr>
        <p:xfrm>
          <a:off x="7300913" y="2727325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3" name="CorelDRAW! CMX" r:id="rId3" imgW="692201" imgH="844906" progId="CQuickDraw5">
                  <p:embed/>
                </p:oleObj>
              </mc:Choice>
              <mc:Fallback>
                <p:oleObj name="CorelDRAW! CMX" r:id="rId3" imgW="692201" imgH="844906" progId="CQuickDraw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0913" y="2727325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90" name="Object 12"/>
          <p:cNvGraphicFramePr>
            <a:graphicFrameLocks noChangeAspect="1"/>
          </p:cNvGraphicFramePr>
          <p:nvPr/>
        </p:nvGraphicFramePr>
        <p:xfrm>
          <a:off x="8367713" y="2743200"/>
          <a:ext cx="7000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4" name="CorelDRAW! CMX" r:id="rId5" imgW="692201" imgH="844906" progId="CQuickDraw5">
                  <p:embed/>
                </p:oleObj>
              </mc:Choice>
              <mc:Fallback>
                <p:oleObj name="CorelDRAW! CMX" r:id="rId5" imgW="692201" imgH="844906" progId="CQuickDraw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713" y="2743200"/>
                        <a:ext cx="700087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13488" y="228600"/>
          <a:ext cx="2574925" cy="2352677"/>
        </p:xfrm>
        <a:graphic>
          <a:graphicData uri="http://schemas.openxmlformats.org/drawingml/2006/table">
            <a:tbl>
              <a:tblPr/>
              <a:tblGrid>
                <a:gridCol w="1001360"/>
                <a:gridCol w="1573565"/>
              </a:tblGrid>
              <a:tr h="28074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Figure 8.14: Conversion Table.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Risk Level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Probability Equivalence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0.5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0.2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NA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7F7F7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7F7F7F"/>
                      </a:bgClr>
                    </a:patt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TBD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745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Source: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Kene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, K., et al (2010) How to Develop a Risk Management Plan.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WikiHow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118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/>
      <p:bldP spid="4362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09600" y="2819400"/>
          <a:ext cx="8229601" cy="3357564"/>
        </p:xfrm>
        <a:graphic>
          <a:graphicData uri="http://schemas.openxmlformats.org/drawingml/2006/table">
            <a:tbl>
              <a:tblPr/>
              <a:tblGrid>
                <a:gridCol w="940357"/>
                <a:gridCol w="1767446"/>
                <a:gridCol w="1061884"/>
                <a:gridCol w="902602"/>
                <a:gridCol w="796413"/>
                <a:gridCol w="902602"/>
                <a:gridCol w="902602"/>
                <a:gridCol w="955695"/>
              </a:tblGrid>
              <a:tr h="325642">
                <a:tc grid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Figure 8.17: Risk Management Working Table - Winding River Canoe Rentals</a:t>
                      </a:r>
                    </a:p>
                  </a:txBody>
                  <a:tcPr marL="66859" marR="66859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Risks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(1)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Consequences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(2)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Probability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(3)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Probability (4)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Impact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(5)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Impact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(6)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Severity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(7)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Severity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(8)</a:t>
                      </a:r>
                    </a:p>
                  </a:txBody>
                  <a:tcPr marL="32315" marR="32315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85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Strainers 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Potential fatalities at higher water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 ➜ 0.8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➜ 0.5</a:t>
                      </a:r>
                      <a:endParaRPr lang="en-US" sz="1400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39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Yates Dam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Potential fatalities at high water in hydraulic 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➜ 0.5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 ➜ 0.2</a:t>
                      </a:r>
                      <a:endParaRPr lang="en-US" sz="1400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7513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Gauge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Relates to water level and administrative use practices 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 ➜ 0.2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 ➜ 0.2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51" marB="323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251404">
                <a:tc grid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/>
                          <a:ea typeface="Times New Roman"/>
                        </a:rPr>
                        <a:t>Source: </a:t>
                      </a:r>
                      <a:r>
                        <a:rPr lang="en-US" sz="800" dirty="0" err="1">
                          <a:effectLst/>
                          <a:latin typeface="Times New Roman"/>
                          <a:ea typeface="Times New Roman"/>
                        </a:rPr>
                        <a:t>Kene</a:t>
                      </a:r>
                      <a:r>
                        <a:rPr lang="en-US" sz="800" dirty="0">
                          <a:effectLst/>
                          <a:latin typeface="Times New Roman"/>
                          <a:ea typeface="Times New Roman"/>
                        </a:rPr>
                        <a:t>, K., et al (2010) How to Develop a Risk Management Plan. </a:t>
                      </a:r>
                      <a:r>
                        <a:rPr lang="en-US" sz="800" dirty="0" err="1">
                          <a:effectLst/>
                          <a:latin typeface="Times New Roman"/>
                          <a:ea typeface="Times New Roman"/>
                        </a:rPr>
                        <a:t>WikiHow</a:t>
                      </a:r>
                      <a:r>
                        <a:rPr lang="en-US" sz="8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59" marR="66859" marT="66851" marB="3231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39D556D-C61F-4002-824D-FF1EBB39690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916613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Example: </a:t>
            </a:r>
          </a:p>
        </p:txBody>
      </p:sp>
      <p:sp>
        <p:nvSpPr>
          <p:cNvPr id="451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58674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	Conversion table</a:t>
            </a: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– In order to determine the percent change in safety, H/M/L need to be converted to probabilities. Table 8.14 does this.</a:t>
            </a:r>
          </a:p>
          <a:p>
            <a:pPr>
              <a:buFontTx/>
              <a:buNone/>
            </a:pP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	(Calculations on next slide)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13488" y="228600"/>
          <a:ext cx="2574925" cy="2352677"/>
        </p:xfrm>
        <a:graphic>
          <a:graphicData uri="http://schemas.openxmlformats.org/drawingml/2006/table">
            <a:tbl>
              <a:tblPr/>
              <a:tblGrid>
                <a:gridCol w="1001360"/>
                <a:gridCol w="1573565"/>
              </a:tblGrid>
              <a:tr h="280746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Figure 8.14: Conversion Table.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Risk Level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Probability Equivalence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0.5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0.2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NA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7F7F7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7F7F7F"/>
                      </a:bgClr>
                    </a:pattFill>
                  </a:tcPr>
                </a:tc>
              </a:tr>
              <a:tr h="280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TBD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0.9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745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Source: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Kene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, K., et al (2010) How to Develop a Risk Management Plan.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WikiHow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221" marB="368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140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10200" y="-609600"/>
          <a:ext cx="4037013" cy="465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CorelDRAW" r:id="rId3" imgW="6483096" imgH="7464552" progId="CorelDRAW.Graphic.10">
                  <p:embed/>
                </p:oleObj>
              </mc:Choice>
              <mc:Fallback>
                <p:oleObj name="CorelDRAW" r:id="rId3" imgW="6483096" imgH="7464552" progId="CorelDRAW.Graphic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-609600"/>
                        <a:ext cx="4037013" cy="465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5A42D43-2286-4B15-A27E-A357D0BEA831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916613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Winding River Example: 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066800"/>
            <a:ext cx="57912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safety measures taken result in 43% reduction in severity. </a:t>
            </a:r>
          </a:p>
          <a:p>
            <a:pPr>
              <a:buFontTx/>
              <a:buNone/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	You can do this for programs and activities just as easily as for facilities and areas. 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438400"/>
          <a:ext cx="7543800" cy="3768880"/>
        </p:xfrm>
        <a:graphic>
          <a:graphicData uri="http://schemas.openxmlformats.org/drawingml/2006/table">
            <a:tbl>
              <a:tblPr/>
              <a:tblGrid>
                <a:gridCol w="1600200"/>
                <a:gridCol w="1885950"/>
                <a:gridCol w="1657350"/>
                <a:gridCol w="2400300"/>
              </a:tblGrid>
              <a:tr h="326318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Figure 8.15: Calculating Effectiveness of Risk Management Measures.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30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Severity </a:t>
                      </a:r>
                      <a:r>
                        <a:rPr lang="en-US" sz="1400" baseline="30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Severity Converted to Probability Using </a:t>
                      </a:r>
                      <a:br>
                        <a:rPr lang="en-US" sz="14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Figure 8.14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en-US" sz="14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Severity </a:t>
                      </a:r>
                      <a:r>
                        <a:rPr lang="en-US" sz="1400" baseline="30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 (8)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Effective Severity Converted to Probability Using 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Figure 8.14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63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63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63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0.2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00B400"/>
                      </a:bgClr>
                    </a:pattFill>
                  </a:tcPr>
                </a:tc>
              </a:tr>
              <a:tr h="3263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966364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                         Effective							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        Severity - Severity = Difference  / Severity       x 100 =      % reduction 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            2.1     -     1.2      =       .9          /     3.9  = .23 x 100 =  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</a:rPr>
                        <a:t>23% reduction in severity of risks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7753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from Figure 8.17.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 Adapted from: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Kene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, K., et al (2010). How to Develop a Risk Management Plan. </a:t>
                      </a: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</a:rPr>
                        <a:t>WikiHow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6200" marR="76200" marT="76160" marB="36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Object 70"/>
          <p:cNvGraphicFramePr>
            <a:graphicFrameLocks noChangeAspect="1"/>
          </p:cNvGraphicFramePr>
          <p:nvPr/>
        </p:nvGraphicFramePr>
        <p:xfrm>
          <a:off x="7580313" y="3578225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5" name="CorelDRAW! CMX" r:id="rId5" imgW="1484986" imgH="2639873" progId="CQuickDraw5">
                  <p:embed/>
                </p:oleObj>
              </mc:Choice>
              <mc:Fallback>
                <p:oleObj name="CorelDRAW! CMX" r:id="rId5" imgW="1484986" imgH="2639873" progId="CQuickDraw5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313" y="3578225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5"/>
          <p:cNvSpPr>
            <a:spLocks noChangeArrowheads="1"/>
          </p:cNvSpPr>
          <p:nvPr/>
        </p:nvSpPr>
        <p:spPr bwMode="auto">
          <a:xfrm>
            <a:off x="5715000" y="5334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We can actually measure the increase in safety resulting from the safety measures that we have taken…. WOW!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581400" y="5334000"/>
            <a:ext cx="1752600" cy="2111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6129" name="TextBox 1"/>
          <p:cNvSpPr txBox="1">
            <a:spLocks noChangeArrowheads="1"/>
          </p:cNvSpPr>
          <p:nvPr/>
        </p:nvSpPr>
        <p:spPr bwMode="auto">
          <a:xfrm>
            <a:off x="3398838" y="5334000"/>
            <a:ext cx="1935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</a:rPr>
              <a:t>2.1 = .43 x 100 = 43%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p"/>
      <p:bldP spid="436228" grpId="0"/>
      <p:bldP spid="16" grpId="0" build="p" autoUpdateAnimBg="0" advAuto="100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108977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881CD7E2-17F7-4D7B-9AA4-94C895538F96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05400" cy="990600"/>
          </a:xfrm>
        </p:spPr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</a:rPr>
              <a:t>Risk Management Plan: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4495800" cy="2971800"/>
          </a:xfrm>
        </p:spPr>
        <p:txBody>
          <a:bodyPr/>
          <a:lstStyle/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listing on the following pages is an outline for a risk management plan.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For the plan to be successful, it is important that these components be integrated into the normal operations and fabric of the organization.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Add/delete sections as needed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Monitor performance and revise the plan periodically. Establish safety rules, procedures and regulations.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Develop an incident (accident) reporting system to provide feedback. </a:t>
            </a:r>
          </a:p>
          <a:p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Perform safety inspections. </a:t>
            </a: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79916" name="Rectangle 12"/>
          <p:cNvSpPr>
            <a:spLocks noChangeArrowheads="1"/>
          </p:cNvSpPr>
          <p:nvPr/>
        </p:nvSpPr>
        <p:spPr bwMode="auto">
          <a:xfrm>
            <a:off x="5821947" y="4728411"/>
            <a:ext cx="19050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7113" name="Text Box 16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5"/>
          <p:cNvSpPr>
            <a:spLocks noChangeArrowheads="1"/>
          </p:cNvSpPr>
          <p:nvPr/>
        </p:nvSpPr>
        <p:spPr bwMode="auto">
          <a:xfrm>
            <a:off x="6942138" y="1828800"/>
            <a:ext cx="2125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We can actually measure the increase in safety resulting from the safety measures that we have taken…. WOW!</a:t>
            </a:r>
          </a:p>
        </p:txBody>
      </p:sp>
      <p:graphicFrame>
        <p:nvGraphicFramePr>
          <p:cNvPr id="47116" name="Object 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0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9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99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build="p" autoUpdateAnimBg="0" advAuto="1000"/>
      <p:bldP spid="379908" grpId="0"/>
      <p:bldP spid="379916" grpId="0" animBg="1"/>
      <p:bldP spid="379916" grpId="1" animBg="1"/>
      <p:bldP spid="12" grpId="0" build="p" autoUpdateAnimBg="0" advAuto="1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545093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1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05400" cy="990600"/>
          </a:xfrm>
        </p:spPr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</a:rPr>
              <a:t>Risk Management Plan: 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38200"/>
            <a:ext cx="48768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Generic Contents of a Risk Mgmt Plan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(Section titles)</a:t>
            </a:r>
            <a:endParaRPr lang="en-US" altLang="en-US" sz="1400" u="sng" smtClean="0">
              <a:solidFill>
                <a:srgbClr val="6633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Organizational structure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Goals and objectives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Conduct of programs and services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Human resources policies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Supervisory functions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Emergency plans and procedures (EAPs)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Emergency plans and procedures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Protection against criminal acts and security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Transportation and vehicles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Equipment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Environmental conditions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Developed areas and facilities </a:t>
            </a:r>
          </a:p>
          <a:p>
            <a:pPr>
              <a:buFontTx/>
              <a:buNone/>
            </a:pP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	(More on next slide)</a:t>
            </a:r>
          </a:p>
        </p:txBody>
      </p:sp>
      <p:sp>
        <p:nvSpPr>
          <p:cNvPr id="406532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06534" name="Rectangle 6"/>
          <p:cNvSpPr>
            <a:spLocks noChangeArrowheads="1"/>
          </p:cNvSpPr>
          <p:nvPr/>
        </p:nvSpPr>
        <p:spPr bwMode="auto">
          <a:xfrm>
            <a:off x="5842000" y="4724400"/>
            <a:ext cx="19050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2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942138" y="1828800"/>
            <a:ext cx="2125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Risk management is much broader than just accidents….. Save the list for future reference. </a:t>
            </a:r>
          </a:p>
        </p:txBody>
      </p:sp>
      <p:graphicFrame>
        <p:nvGraphicFramePr>
          <p:cNvPr id="48139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6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6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6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6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6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6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6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6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6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6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 autoUpdateAnimBg="0" advAuto="1000"/>
      <p:bldP spid="406532" grpId="0"/>
      <p:bldP spid="406534" grpId="0" animBg="1"/>
      <p:bldP spid="11" grpId="0" build="p" autoUpdateAnimBg="0" advAuto="1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CBD276B-84B0-4BEB-9034-C80994030E49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49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Generic Contents of a Risk Mgmt Plan: 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914400"/>
            <a:ext cx="4724400" cy="2971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Organizational structure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team – who’s in charge; roles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Goals and objectives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Licenses, leases, insurance, permits, rentals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Conduct of programs and services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Program and facility standards (e.g. playground, aquatics, fitness, etc.)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Type of participants (ADA)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Special events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Warnings (importance and roles)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Medical/health exams/forms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Joint sponsorships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Use of waivers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Participant forms (e.g. registration, entry, agreements, photo, etc.)</a:t>
            </a:r>
            <a:endParaRPr lang="en-US" altLang="en-US" sz="1200" smtClean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4648200" y="914400"/>
            <a:ext cx="4343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Human resources policies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Occupational safety standards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Hiring and discharge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Sexual harassment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Violence in the workplace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Sexual and physical abuse of children, elderly, disabled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Supervisory functions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Management of behavior (e.g. discipline, crowd control, violence, use of drugs, intoxication, etc.)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Rules and regulations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Emergency plans and procedures (EAPs)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Personal injury of partici-</a:t>
            </a:r>
            <a:b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pants, spectators, visitors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First aid </a:t>
            </a:r>
          </a:p>
          <a:p>
            <a:pPr lvl="1">
              <a:lnSpc>
                <a:spcPct val="90000"/>
              </a:lnSpc>
            </a:pPr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Hierarchy of service </a:t>
            </a:r>
          </a:p>
          <a:p>
            <a:pPr>
              <a:lnSpc>
                <a:spcPct val="90000"/>
              </a:lnSpc>
            </a:pPr>
            <a:r>
              <a:rPr lang="en-US" altLang="en-US" sz="1400">
                <a:solidFill>
                  <a:srgbClr val="663300"/>
                </a:solidFill>
                <a:latin typeface="Comic Sans MS" panose="030F0702030302020204" pitchFamily="66" charset="0"/>
              </a:rPr>
              <a:t>	(More on next slide)</a:t>
            </a:r>
          </a:p>
        </p:txBody>
      </p:sp>
      <p:sp>
        <p:nvSpPr>
          <p:cNvPr id="407563" name="Line 11"/>
          <p:cNvSpPr>
            <a:spLocks noChangeShapeType="1"/>
          </p:cNvSpPr>
          <p:nvPr/>
        </p:nvSpPr>
        <p:spPr bwMode="auto">
          <a:xfrm>
            <a:off x="4724400" y="914400"/>
            <a:ext cx="0" cy="5486400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07564" name="Text Box 12"/>
          <p:cNvSpPr txBox="1">
            <a:spLocks noChangeArrowheads="1"/>
          </p:cNvSpPr>
          <p:nvPr/>
        </p:nvSpPr>
        <p:spPr bwMode="auto">
          <a:xfrm>
            <a:off x="487363" y="5791200"/>
            <a:ext cx="3932237" cy="600075"/>
          </a:xfrm>
          <a:prstGeom prst="rect">
            <a:avLst/>
          </a:prstGeom>
          <a:solidFill>
            <a:srgbClr val="000066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This list is for illustrative purposes and for future reference.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CorelDRAW" r:id="rId3" imgW="4831080" imgH="5977128" progId="CorelDRAW.Graphic.10">
                  <p:embed/>
                </p:oleObj>
              </mc:Choice>
              <mc:Fallback>
                <p:oleObj name="CorelDRAW" r:id="rId3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942138" y="1905000"/>
            <a:ext cx="2125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Risk management is much broader than just accidents….. Save this list for future reference. </a:t>
            </a:r>
          </a:p>
        </p:txBody>
      </p:sp>
      <p:graphicFrame>
        <p:nvGraphicFramePr>
          <p:cNvPr id="49164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0" name="CorelDRAW" r:id="rId5" imgW="2090928" imgH="2621280" progId="CorelDRAW.Graphic.10">
                  <p:embed/>
                </p:oleObj>
              </mc:Choice>
              <mc:Fallback>
                <p:oleObj name="CorelDRAW" r:id="rId5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7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7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7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7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7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7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7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07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07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07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07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07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07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07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07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07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07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07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075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4075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075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0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autoUpdateAnimBg="0" advAuto="1000"/>
      <p:bldP spid="407556" grpId="0"/>
      <p:bldP spid="407561" grpId="0" build="p" autoUpdateAnimBg="0" advAuto="1000"/>
      <p:bldP spid="407563" grpId="0" animBg="1"/>
      <p:bldP spid="407564" grpId="0" animBg="1"/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336375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1D84528-25A6-4DE5-A0BF-48B158B37FDA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Parameters: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44958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following are the parameters generally associate with risk management plans and this unit.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tend to be implemented at the organizational or firm level.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“What can the organization do to reduce injury, damage, or loss.”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Think of it as a three fold process: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1)	Identify potential risks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2)	Identify the risks (probability, impact, and severity). 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3)	Develop risk strategies (i.e. transfer, reduce, avoid, retain)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Risk mgmt plan dovetails with the accident process and negligence.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	(see Table 8.5 later)</a:t>
            </a: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368654" name="Rectangle 14"/>
          <p:cNvSpPr>
            <a:spLocks noChangeArrowheads="1"/>
          </p:cNvSpPr>
          <p:nvPr/>
        </p:nvSpPr>
        <p:spPr bwMode="auto">
          <a:xfrm>
            <a:off x="6096000" y="1219200"/>
            <a:ext cx="12192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858000" y="19812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The first step is to identify the risks. …. (See the next slide.)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Text Box 8"/>
          <p:cNvSpPr txBox="1">
            <a:spLocks noChangeArrowheads="1"/>
          </p:cNvSpPr>
          <p:nvPr/>
        </p:nvSpPr>
        <p:spPr bwMode="auto">
          <a:xfrm>
            <a:off x="76200" y="6432550"/>
            <a:ext cx="3886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Source:  Kauffman and Moiseichick, M., (2013), Integrated Risk Management in Recreation and Parks. Champaign, Illinois: Human Kinetics.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8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8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8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8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8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86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8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build="p" autoUpdateAnimBg="0" advAuto="1000"/>
      <p:bldP spid="368644" grpId="0"/>
      <p:bldP spid="368654" grpId="0" animBg="1"/>
      <p:bldP spid="368654" grpId="1" animBg="1"/>
      <p:bldP spid="11" grpId="0" build="p" autoUpdateAnimBg="0" advAuto="100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9535771-083E-484C-B21D-5AB1D4A3B37E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50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Generic Contents of a Risk Mgmt Plan: 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5720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Emergency plans and procedures (EAPs)</a:t>
            </a: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 (continued)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Medical services policies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Accident reports and disposition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Large-scale natural disasters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Civil disturbances, bomb threats, fires, etc.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Special events with large spectators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Ongoing events – runaway children, wandering seniors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Crisis management – How to deal with the families of participants, families, etc.)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Arrangements with contractors, subcontractors, and other service organizations. </a:t>
            </a:r>
          </a:p>
        </p:txBody>
      </p:sp>
      <p:sp>
        <p:nvSpPr>
          <p:cNvPr id="408580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408582" name="Rectangle 6"/>
          <p:cNvSpPr>
            <a:spLocks noChangeArrowheads="1"/>
          </p:cNvSpPr>
          <p:nvPr/>
        </p:nvSpPr>
        <p:spPr bwMode="auto">
          <a:xfrm>
            <a:off x="4648200" y="914400"/>
            <a:ext cx="4343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Protection against criminal acts and security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Safety of persons and property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Security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Law enforcement </a:t>
            </a:r>
          </a:p>
          <a:p>
            <a:pPr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Transportation and vehicles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Travel regulations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Driver safety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Vehicle maintenance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Traffic and pedestrian circulation patterns </a:t>
            </a:r>
          </a:p>
          <a:p>
            <a:pPr>
              <a:buFontTx/>
              <a:buNone/>
            </a:pP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	Equipment</a:t>
            </a: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Purchase and/or rental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Authorization to use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Proper fitting to user </a:t>
            </a:r>
          </a:p>
          <a:p>
            <a:pPr lvl="1"/>
            <a:r>
              <a:rPr lang="en-US" altLang="en-US" sz="1800">
                <a:solidFill>
                  <a:srgbClr val="663300"/>
                </a:solidFill>
                <a:latin typeface="Comic Sans MS" panose="030F0702030302020204" pitchFamily="66" charset="0"/>
              </a:rPr>
              <a:t>repair</a:t>
            </a:r>
          </a:p>
          <a:p>
            <a:pPr>
              <a:buFontTx/>
              <a:buNone/>
            </a:pPr>
            <a:r>
              <a:rPr lang="en-US" altLang="en-US" sz="1400">
                <a:solidFill>
                  <a:srgbClr val="663300"/>
                </a:solidFill>
                <a:latin typeface="Comic Sans MS" panose="030F0702030302020204" pitchFamily="66" charset="0"/>
              </a:rPr>
              <a:t>	(More on next slide)</a:t>
            </a: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4724400" y="914400"/>
            <a:ext cx="0" cy="5486400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50185" name="Object 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CorelDRAW" r:id="rId3" imgW="2090928" imgH="2621280" progId="CorelDRAW.Graphic.10">
                  <p:embed/>
                </p:oleObj>
              </mc:Choice>
              <mc:Fallback>
                <p:oleObj name="CorelDRAW" r:id="rId3" imgW="2090928" imgH="2621280" progId="CorelDRAW.Graphic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8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8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8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8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8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8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8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8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8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8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8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8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08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08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08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085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085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085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085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085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79" grpId="0" build="p" autoUpdateAnimBg="0" advAuto="1000"/>
      <p:bldP spid="408580" grpId="0"/>
      <p:bldP spid="408582" grpId="0" build="p" autoUpdateAnimBg="0" advAuto="10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52BA01A-1DCD-440D-9CBE-6622916C0B14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51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Generic Contents of a Risk Mgmt Plan: 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5720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Environmental conditions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Dispersed recreation safety (e.g. mountain bike trails, cross country ski trails, etc.)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Hazards and warnings </a:t>
            </a:r>
          </a:p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Developed areas and facilities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Inspection system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Lighting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Signage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Sanitation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Reporting premise defects </a:t>
            </a:r>
          </a:p>
        </p:txBody>
      </p:sp>
      <p:sp>
        <p:nvSpPr>
          <p:cNvPr id="40960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51206" name="Line 7"/>
          <p:cNvSpPr>
            <a:spLocks noChangeShapeType="1"/>
          </p:cNvSpPr>
          <p:nvPr/>
        </p:nvSpPr>
        <p:spPr bwMode="auto">
          <a:xfrm>
            <a:off x="4724400" y="914400"/>
            <a:ext cx="0" cy="5486400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1207" name="Text Box 8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sp>
        <p:nvSpPr>
          <p:cNvPr id="409609" name="Rectangle 9"/>
          <p:cNvSpPr>
            <a:spLocks noChangeArrowheads="1"/>
          </p:cNvSpPr>
          <p:nvPr/>
        </p:nvSpPr>
        <p:spPr bwMode="auto">
          <a:xfrm>
            <a:off x="4953000" y="990600"/>
            <a:ext cx="3962400" cy="5105400"/>
          </a:xfrm>
          <a:prstGeom prst="rect">
            <a:avLst/>
          </a:prstGeom>
          <a:solidFill>
            <a:srgbClr val="FFFFFF"/>
          </a:solidFill>
          <a:ln w="190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u="sng">
                <a:solidFill>
                  <a:srgbClr val="663300"/>
                </a:solidFill>
                <a:latin typeface="Comic Sans MS" panose="030F0702030302020204" pitchFamily="66" charset="0"/>
              </a:rPr>
              <a:t>So What Factor:</a:t>
            </a:r>
            <a:r>
              <a:rPr lang="en-US" altLang="en-US" sz="2000" b="1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Any one of these items can result in injury damage or loss.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For the plan to be successful, it is important that these components be integrated into the normal operations and fabric of the organization.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This helps keep the plan from simply sitting on the shelf.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Add/delete sections as needed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663300"/>
                </a:solidFill>
                <a:latin typeface="Comic Sans MS" panose="030F0702030302020204" pitchFamily="66" charset="0"/>
              </a:rPr>
              <a:t>Monitor performance and revise the plan periodically.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9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9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9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9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96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9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9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9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9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9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9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3" grpId="0" build="p" autoUpdateAnimBg="0" advAuto="1000"/>
      <p:bldP spid="409604" grpId="0"/>
      <p:bldP spid="409609" grpId="0" build="allAtOnce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419480"/>
              </p:ext>
            </p:extLst>
          </p:nvPr>
        </p:nvGraphicFramePr>
        <p:xfrm>
          <a:off x="4476566" y="453106"/>
          <a:ext cx="4617470" cy="586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1" name="CorelDRAW" r:id="rId4" imgW="4157602" imgH="5282601" progId="CorelDRAW.Graphic.14">
                  <p:embed/>
                </p:oleObj>
              </mc:Choice>
              <mc:Fallback>
                <p:oleObj name="CorelDRAW" r:id="rId4" imgW="4157602" imgH="5282601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566" y="453106"/>
                        <a:ext cx="4617470" cy="586748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AEA43E7-D240-4813-921F-DFC5D8F48475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52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848" name="Rectangle 80"/>
          <p:cNvSpPr>
            <a:spLocks noChangeArrowheads="1"/>
          </p:cNvSpPr>
          <p:nvPr/>
        </p:nvSpPr>
        <p:spPr bwMode="auto">
          <a:xfrm>
            <a:off x="6858000" y="762000"/>
            <a:ext cx="1447800" cy="2895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9530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Summary: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914400"/>
            <a:ext cx="4343400" cy="4876800"/>
          </a:xfrm>
        </p:spPr>
        <p:txBody>
          <a:bodyPr/>
          <a:lstStyle/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Risk management and the risk management plan permeate the entire fabric of the organization.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are one component in the integrated Risk Management Model.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Identify and assess the risks.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Develop a strategy to manage them: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Reduction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Avoidance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Transfer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Retain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Don’t let insurance and transferring the risk create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 sloppy organization.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Think smart. </a:t>
            </a:r>
          </a:p>
          <a:p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Integrate with the other components. 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7691438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graphicFrame>
        <p:nvGraphicFramePr>
          <p:cNvPr id="160838" name="Object 70"/>
          <p:cNvGraphicFramePr>
            <a:graphicFrameLocks noChangeAspect="1"/>
          </p:cNvGraphicFramePr>
          <p:nvPr/>
        </p:nvGraphicFramePr>
        <p:xfrm>
          <a:off x="3276600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2" name="CorelDRAW! CMX" r:id="rId6" imgW="1484986" imgH="2639873" progId="CQuickDraw5">
                  <p:embed/>
                </p:oleObj>
              </mc:Choice>
              <mc:Fallback>
                <p:oleObj name="CorelDRAW! CMX" r:id="rId6" imgW="1484986" imgH="2639873" progId="CQuickDraw5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842" name="Object 74"/>
          <p:cNvGraphicFramePr>
            <a:graphicFrameLocks noChangeAspect="1"/>
          </p:cNvGraphicFramePr>
          <p:nvPr/>
        </p:nvGraphicFramePr>
        <p:xfrm>
          <a:off x="4856163" y="4743450"/>
          <a:ext cx="25352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3" name="CorelDRAW! CMX" r:id="rId8" imgW="2355494" imgH="1326794" progId="CQuickDraw5">
                  <p:embed/>
                </p:oleObj>
              </mc:Choice>
              <mc:Fallback>
                <p:oleObj name="CorelDRAW! CMX" r:id="rId8" imgW="2355494" imgH="1326794" progId="CQuickDraw5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4743450"/>
                        <a:ext cx="25352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843" name="Rectangle 75"/>
          <p:cNvSpPr>
            <a:spLocks noChangeArrowheads="1"/>
          </p:cNvSpPr>
          <p:nvPr/>
        </p:nvSpPr>
        <p:spPr bwMode="auto">
          <a:xfrm>
            <a:off x="5105400" y="4953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By managing the risks, you reduce the risks. Avoid the accident, avoid the law suit. Accidents don’t happen by chance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0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0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0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0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0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0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0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07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07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0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848" grpId="0" animBg="1"/>
      <p:bldP spid="160773" grpId="0" build="p" bldLvl="3" autoUpdateAnimBg="0"/>
      <p:bldP spid="160775" grpId="0"/>
      <p:bldP spid="160843" grpId="0" build="p" autoUpdateAnimBg="0" advAuto="100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B18ADE4-CAB4-47FE-9BC3-04D570F1EA7B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7924800" cy="3733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i="1" smtClean="0">
                <a:solidFill>
                  <a:srgbClr val="663300"/>
                </a:solidFill>
              </a:rPr>
              <a:t>The Dirty Dozen, Are They Hiding on Your </a:t>
            </a:r>
            <a:br>
              <a:rPr lang="en-US" altLang="en-US" sz="1800" i="1" smtClean="0">
                <a:solidFill>
                  <a:srgbClr val="663300"/>
                </a:solidFill>
              </a:rPr>
            </a:br>
            <a:r>
              <a:rPr lang="en-US" altLang="en-US" sz="1800" i="1" smtClean="0">
                <a:solidFill>
                  <a:srgbClr val="663300"/>
                </a:solidFill>
              </a:rPr>
              <a:t>Playground. (1994),  </a:t>
            </a:r>
            <a:r>
              <a:rPr lang="en-US" altLang="en-US" sz="1800" smtClean="0">
                <a:solidFill>
                  <a:srgbClr val="663300"/>
                </a:solidFill>
              </a:rPr>
              <a:t>Ashburn, Virginia: </a:t>
            </a:r>
            <a:br>
              <a:rPr lang="en-US" altLang="en-US" sz="1800" smtClean="0">
                <a:solidFill>
                  <a:srgbClr val="663300"/>
                </a:solidFill>
              </a:rPr>
            </a:br>
            <a:r>
              <a:rPr lang="en-US" altLang="en-US" sz="1800" smtClean="0">
                <a:solidFill>
                  <a:srgbClr val="663300"/>
                </a:solidFill>
              </a:rPr>
              <a:t>National Recreation and Parks Association.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i="1" smtClean="0">
                <a:solidFill>
                  <a:srgbClr val="663300"/>
                </a:solidFill>
              </a:rPr>
              <a:t>Management of Risks and Emergencies, </a:t>
            </a:r>
            <a:br>
              <a:rPr lang="en-US" altLang="en-US" sz="1800" i="1" smtClean="0">
                <a:solidFill>
                  <a:srgbClr val="663300"/>
                </a:solidFill>
              </a:rPr>
            </a:br>
            <a:r>
              <a:rPr lang="en-US" altLang="en-US" sz="1800" i="1" smtClean="0">
                <a:solidFill>
                  <a:srgbClr val="663300"/>
                </a:solidFill>
              </a:rPr>
              <a:t>A workbook for administrators.</a:t>
            </a:r>
            <a:r>
              <a:rPr lang="en-US" altLang="en-US" sz="1800" smtClean="0">
                <a:solidFill>
                  <a:srgbClr val="663300"/>
                </a:solidFill>
              </a:rPr>
              <a:t> (1993). </a:t>
            </a:r>
            <a:br>
              <a:rPr lang="en-US" altLang="en-US" sz="1800" smtClean="0">
                <a:solidFill>
                  <a:srgbClr val="663300"/>
                </a:solidFill>
              </a:rPr>
            </a:br>
            <a:r>
              <a:rPr lang="en-US" altLang="en-US" sz="1800" smtClean="0">
                <a:solidFill>
                  <a:srgbClr val="663300"/>
                </a:solidFill>
              </a:rPr>
              <a:t>4601 Madison Avenue, Kansas City, Missouri: Camp Fire Inc.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Kauffman, R., (2007), </a:t>
            </a:r>
            <a:r>
              <a:rPr lang="en-US" altLang="en-US" sz="1800" i="1" smtClean="0">
                <a:solidFill>
                  <a:srgbClr val="663300"/>
                </a:solidFill>
              </a:rPr>
              <a:t>Merrimac River, </a:t>
            </a:r>
            <a:r>
              <a:rPr lang="en-US" altLang="en-US" sz="1800" smtClean="0">
                <a:solidFill>
                  <a:srgbClr val="663300"/>
                </a:solidFill>
              </a:rPr>
              <a:t>Power point Frostburg, MD: </a:t>
            </a:r>
            <a:br>
              <a:rPr lang="en-US" altLang="en-US" sz="1800" smtClean="0">
                <a:solidFill>
                  <a:srgbClr val="663300"/>
                </a:solidFill>
              </a:rPr>
            </a:br>
            <a:r>
              <a:rPr lang="en-US" altLang="en-US" sz="1800" smtClean="0">
                <a:solidFill>
                  <a:srgbClr val="663300"/>
                </a:solidFill>
              </a:rPr>
              <a:t>Frostburg State University.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Kauffman, R., (2004), </a:t>
            </a:r>
            <a:r>
              <a:rPr lang="en-US" altLang="en-US" sz="1800" i="1" smtClean="0">
                <a:solidFill>
                  <a:srgbClr val="663300"/>
                </a:solidFill>
              </a:rPr>
              <a:t>Playground Safety</a:t>
            </a:r>
            <a:r>
              <a:rPr lang="en-US" altLang="en-US" sz="1800" smtClean="0">
                <a:solidFill>
                  <a:srgbClr val="663300"/>
                </a:solidFill>
              </a:rPr>
              <a:t>, Power point, Frostburg, MD: </a:t>
            </a:r>
            <a:br>
              <a:rPr lang="en-US" altLang="en-US" sz="1800" smtClean="0">
                <a:solidFill>
                  <a:srgbClr val="663300"/>
                </a:solidFill>
              </a:rPr>
            </a:br>
            <a:r>
              <a:rPr lang="en-US" altLang="en-US" sz="1800" smtClean="0">
                <a:solidFill>
                  <a:srgbClr val="663300"/>
                </a:solidFill>
              </a:rPr>
              <a:t>Frostburg State University.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Kauffman, R., (2004), </a:t>
            </a:r>
            <a:r>
              <a:rPr lang="en-US" altLang="en-US" sz="1800" i="1" smtClean="0">
                <a:solidFill>
                  <a:srgbClr val="663300"/>
                </a:solidFill>
              </a:rPr>
              <a:t>REI Bike Trail</a:t>
            </a:r>
            <a:r>
              <a:rPr lang="en-US" altLang="en-US" sz="1800" smtClean="0">
                <a:solidFill>
                  <a:srgbClr val="663300"/>
                </a:solidFill>
              </a:rPr>
              <a:t>, Power point, Frostburg, MD: Frostburg State University.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Kauffman and Moiseichick, M., (2013), </a:t>
            </a:r>
            <a:r>
              <a:rPr lang="en-US" altLang="en-US" sz="1800" i="1" smtClean="0">
                <a:solidFill>
                  <a:srgbClr val="663300"/>
                </a:solidFill>
              </a:rPr>
              <a:t>Integrated Risk Management in Leisure Services</a:t>
            </a:r>
            <a:r>
              <a:rPr lang="en-US" altLang="en-US" sz="1800" smtClean="0">
                <a:solidFill>
                  <a:srgbClr val="663300"/>
                </a:solidFill>
              </a:rPr>
              <a:t>. Champaign, Illinois: Human Kinetics.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Kutska, Hoffman and Malkuska, (1998), </a:t>
            </a:r>
            <a:r>
              <a:rPr lang="en-US" altLang="en-US" sz="1800" i="1" smtClean="0">
                <a:solidFill>
                  <a:srgbClr val="663300"/>
                </a:solidFill>
              </a:rPr>
              <a:t>Playground Safety is not an accident</a:t>
            </a:r>
            <a:r>
              <a:rPr lang="en-US" altLang="en-US" sz="1800" smtClean="0">
                <a:solidFill>
                  <a:srgbClr val="663300"/>
                </a:solidFill>
              </a:rPr>
              <a:t>. Ashburn, Virginia: National Recreation and Parks Association.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Peterson, J., (1987), </a:t>
            </a:r>
            <a:r>
              <a:rPr lang="en-US" altLang="en-US" sz="1800" i="1" smtClean="0">
                <a:solidFill>
                  <a:srgbClr val="663300"/>
                </a:solidFill>
              </a:rPr>
              <a:t>Risk Management for Park, Recreation, and Leisure </a:t>
            </a:r>
            <a:r>
              <a:rPr lang="en-US" altLang="en-US" sz="1800" smtClean="0">
                <a:solidFill>
                  <a:srgbClr val="663300"/>
                </a:solidFill>
              </a:rPr>
              <a:t>Services. Champaign, Illinois: Management Learning Laboratories.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altLang="en-US" sz="1800" smtClean="0">
                <a:solidFill>
                  <a:srgbClr val="663300"/>
                </a:solidFill>
              </a:rPr>
              <a:t>van der Smissen, B., Moiseichick, M., and Hartenburg, V. (ed), (2005), </a:t>
            </a:r>
            <a:r>
              <a:rPr lang="en-US" altLang="en-US" sz="1800" i="1" smtClean="0">
                <a:solidFill>
                  <a:srgbClr val="663300"/>
                </a:solidFill>
              </a:rPr>
              <a:t>Management of Park and Recreation Agencies.</a:t>
            </a:r>
            <a:r>
              <a:rPr lang="en-US" altLang="en-US" sz="1800" smtClean="0">
                <a:solidFill>
                  <a:srgbClr val="663300"/>
                </a:solidFill>
              </a:rPr>
              <a:t> Ashburn, Virginia: National Recreation and Park Association. Ch.19.   </a:t>
            </a:r>
          </a:p>
        </p:txBody>
      </p:sp>
      <p:graphicFrame>
        <p:nvGraphicFramePr>
          <p:cNvPr id="317478" name="Object 38"/>
          <p:cNvGraphicFramePr>
            <a:graphicFrameLocks noChangeAspect="1"/>
          </p:cNvGraphicFramePr>
          <p:nvPr/>
        </p:nvGraphicFramePr>
        <p:xfrm>
          <a:off x="3790950" y="4473575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9" name="CorelDRAW! CMX" r:id="rId3" imgW="998525" imgH="2284171" progId="CQuickDraw5">
                  <p:embed/>
                </p:oleObj>
              </mc:Choice>
              <mc:Fallback>
                <p:oleObj name="CorelDRAW! CMX" r:id="rId3" imgW="998525" imgH="2284171" progId="CQuickDraw5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50" y="4473575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990600"/>
          </a:xfrm>
        </p:spPr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</a:rPr>
              <a:t>References:</a:t>
            </a:r>
          </a:p>
        </p:txBody>
      </p:sp>
      <p:sp>
        <p:nvSpPr>
          <p:cNvPr id="317451" name="Text Box 11"/>
          <p:cNvSpPr txBox="1">
            <a:spLocks noChangeArrowheads="1"/>
          </p:cNvSpPr>
          <p:nvPr/>
        </p:nvSpPr>
        <p:spPr bwMode="auto">
          <a:xfrm>
            <a:off x="7624763" y="6613525"/>
            <a:ext cx="151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(advance automatically)</a:t>
            </a:r>
          </a:p>
        </p:txBody>
      </p:sp>
      <p:graphicFrame>
        <p:nvGraphicFramePr>
          <p:cNvPr id="317469" name="Object 29"/>
          <p:cNvGraphicFramePr>
            <a:graphicFrameLocks noChangeAspect="1"/>
          </p:cNvGraphicFramePr>
          <p:nvPr/>
        </p:nvGraphicFramePr>
        <p:xfrm>
          <a:off x="4956175" y="842963"/>
          <a:ext cx="21828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0" name="CorelDRAW! CMX" r:id="rId5" imgW="2159813" imgH="1185062" progId="CQuickDraw5">
                  <p:embed/>
                </p:oleObj>
              </mc:Choice>
              <mc:Fallback>
                <p:oleObj name="CorelDRAW! CMX" r:id="rId5" imgW="2159813" imgH="1185062" progId="CQuickDraw5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842963"/>
                        <a:ext cx="218281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0" name="Rectangle 30"/>
          <p:cNvSpPr>
            <a:spLocks noChangeArrowheads="1"/>
          </p:cNvSpPr>
          <p:nvPr/>
        </p:nvSpPr>
        <p:spPr bwMode="auto">
          <a:xfrm>
            <a:off x="4648200" y="990600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	 These are some of the references used in this pwrpt.  </a:t>
            </a:r>
          </a:p>
        </p:txBody>
      </p:sp>
      <p:graphicFrame>
        <p:nvGraphicFramePr>
          <p:cNvPr id="317471" name="Object 31"/>
          <p:cNvGraphicFramePr>
            <a:graphicFrameLocks noChangeAspect="1"/>
          </p:cNvGraphicFramePr>
          <p:nvPr/>
        </p:nvGraphicFramePr>
        <p:xfrm>
          <a:off x="7010400" y="4572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1" name="CorelDRAW! CMX" r:id="rId7" imgW="998525" imgH="2284171" progId="CQuickDraw5">
                  <p:embed/>
                </p:oleObj>
              </mc:Choice>
              <mc:Fallback>
                <p:oleObj name="CorelDRAW! CMX" r:id="rId7" imgW="998525" imgH="2284171" progId="CQuickDraw5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572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17919E-6 C 0.1125 -0.04208 0.22413 -0.0793 0.28264 -0.17757 C 0.34115 -0.27583 0.33663 -0.50335 0.35087 -0.58913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7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5" y="-29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7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9" presetClass="emph" presetSubtype="0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8" dur="indefinite"/>
                                        <p:tgtEl>
                                          <p:spTgt spid="3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build="p" autoUpdateAnimBg="0" advAuto="1000"/>
      <p:bldP spid="317451" grpId="0"/>
      <p:bldP spid="317470" grpId="0" build="p" autoUpdateAnimBg="0" advAuto="10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DA381D7-C6D4-4625-9644-76B569B20A3A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752600"/>
            <a:ext cx="5486400" cy="1143000"/>
          </a:xfrm>
        </p:spPr>
        <p:txBody>
          <a:bodyPr/>
          <a:lstStyle/>
          <a:p>
            <a:r>
              <a:rPr lang="en-US" altLang="en-US" sz="6000" smtClean="0">
                <a:latin typeface="Arial" panose="020B0604020202020204" pitchFamily="34" charset="0"/>
              </a:rPr>
              <a:t>The End</a:t>
            </a:r>
            <a:endParaRPr lang="en-US" altLang="en-US" sz="60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8722" name="Text Box 18"/>
          <p:cNvSpPr txBox="1">
            <a:spLocks noChangeArrowheads="1"/>
          </p:cNvSpPr>
          <p:nvPr/>
        </p:nvSpPr>
        <p:spPr bwMode="auto">
          <a:xfrm>
            <a:off x="7624763" y="6613525"/>
            <a:ext cx="151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(advance automatically)</a:t>
            </a:r>
          </a:p>
        </p:txBody>
      </p:sp>
      <p:graphicFrame>
        <p:nvGraphicFramePr>
          <p:cNvPr id="328735" name="Object 31"/>
          <p:cNvGraphicFramePr>
            <a:graphicFrameLocks noChangeAspect="1"/>
          </p:cNvGraphicFramePr>
          <p:nvPr/>
        </p:nvGraphicFramePr>
        <p:xfrm>
          <a:off x="3276600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0" name="CorelDRAW! CMX" r:id="rId3" imgW="1484986" imgH="2639873" progId="CQuickDraw5">
                  <p:embed/>
                </p:oleObj>
              </mc:Choice>
              <mc:Fallback>
                <p:oleObj name="CorelDRAW! CMX" r:id="rId3" imgW="1484986" imgH="2639873" progId="CQuickDraw5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736" name="Object 32"/>
          <p:cNvGraphicFramePr>
            <a:graphicFrameLocks noChangeAspect="1"/>
          </p:cNvGraphicFramePr>
          <p:nvPr/>
        </p:nvGraphicFramePr>
        <p:xfrm>
          <a:off x="4956175" y="842963"/>
          <a:ext cx="21828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1" name="CorelDRAW! CMX" r:id="rId5" imgW="2159813" imgH="1185062" progId="CQuickDraw5">
                  <p:embed/>
                </p:oleObj>
              </mc:Choice>
              <mc:Fallback>
                <p:oleObj name="CorelDRAW! CMX" r:id="rId5" imgW="2159813" imgH="1185062" progId="CQuickDraw5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842963"/>
                        <a:ext cx="2182813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737" name="Rectangle 33"/>
          <p:cNvSpPr>
            <a:spLocks noChangeArrowheads="1"/>
          </p:cNvSpPr>
          <p:nvPr/>
        </p:nvSpPr>
        <p:spPr bwMode="auto">
          <a:xfrm>
            <a:off x="4800600" y="990600"/>
            <a:ext cx="175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	 I hope that you enjoyed the football analogy.</a:t>
            </a:r>
          </a:p>
        </p:txBody>
      </p:sp>
      <p:graphicFrame>
        <p:nvGraphicFramePr>
          <p:cNvPr id="328738" name="Object 34"/>
          <p:cNvGraphicFramePr>
            <a:graphicFrameLocks noChangeAspect="1"/>
          </p:cNvGraphicFramePr>
          <p:nvPr/>
        </p:nvGraphicFramePr>
        <p:xfrm>
          <a:off x="7010400" y="457200"/>
          <a:ext cx="100965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2" name="CorelDRAW! CMX" r:id="rId7" imgW="998525" imgH="2284171" progId="CQuickDraw5">
                  <p:embed/>
                </p:oleObj>
              </mc:Choice>
              <mc:Fallback>
                <p:oleObj name="CorelDRAW! CMX" r:id="rId7" imgW="998525" imgH="2284171" progId="CQuickDraw5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57200"/>
                        <a:ext cx="100965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739" name="Object 35"/>
          <p:cNvGraphicFramePr>
            <a:graphicFrameLocks noChangeAspect="1"/>
          </p:cNvGraphicFramePr>
          <p:nvPr/>
        </p:nvGraphicFramePr>
        <p:xfrm>
          <a:off x="4856163" y="4743450"/>
          <a:ext cx="25352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3" name="CorelDRAW! CMX" r:id="rId9" imgW="2355494" imgH="1326794" progId="CQuickDraw5">
                  <p:embed/>
                </p:oleObj>
              </mc:Choice>
              <mc:Fallback>
                <p:oleObj name="CorelDRAW! CMX" r:id="rId9" imgW="2355494" imgH="1326794" progId="CQuickDraw5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4743450"/>
                        <a:ext cx="25352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740" name="Rectangle 36"/>
          <p:cNvSpPr>
            <a:spLocks noChangeArrowheads="1"/>
          </p:cNvSpPr>
          <p:nvPr/>
        </p:nvSpPr>
        <p:spPr bwMode="auto">
          <a:xfrm>
            <a:off x="5105400" y="4953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By managing the risks, you reduce the risks. Avoid the accident, avoid the law suit. Accidents don’t happen by chance</a:t>
            </a:r>
          </a:p>
        </p:txBody>
      </p:sp>
      <p:graphicFrame>
        <p:nvGraphicFramePr>
          <p:cNvPr id="328741" name="Object 37"/>
          <p:cNvGraphicFramePr>
            <a:graphicFrameLocks noChangeAspect="1"/>
          </p:cNvGraphicFramePr>
          <p:nvPr/>
        </p:nvGraphicFramePr>
        <p:xfrm>
          <a:off x="1295400" y="4895850"/>
          <a:ext cx="25352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4" name="CorelDRAW! CMX" r:id="rId11" imgW="2355494" imgH="1326794" progId="CQuickDraw5">
                  <p:embed/>
                </p:oleObj>
              </mc:Choice>
              <mc:Fallback>
                <p:oleObj name="CorelDRAW! CMX" r:id="rId11" imgW="2355494" imgH="1326794" progId="CQuickDraw5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95850"/>
                        <a:ext cx="25352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742" name="Rectangle 38"/>
          <p:cNvSpPr>
            <a:spLocks noChangeArrowheads="1"/>
          </p:cNvSpPr>
          <p:nvPr/>
        </p:nvSpPr>
        <p:spPr bwMode="auto">
          <a:xfrm>
            <a:off x="990600" y="51054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Be sure to examine the entire model including negligence, accident process, and emergency action plans. </a:t>
            </a:r>
          </a:p>
        </p:txBody>
      </p:sp>
    </p:spTree>
  </p:cSld>
  <p:clrMapOvr>
    <a:masterClrMapping/>
  </p:clrMapOvr>
  <p:transition advClick="0" advTm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8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2.08092E-6 C 0.00157 0.05942 0.06841 0.25919 0.0099 0.35723 C -0.04862 0.45526 -0.27553 0.53966 -0.35053 0.58775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328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2938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28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28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8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8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6" dur="indefinite"/>
                                        <p:tgtEl>
                                          <p:spTgt spid="32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8" grpId="0"/>
      <p:bldP spid="328722" grpId="0"/>
      <p:bldP spid="328737" grpId="0" build="p" autoUpdateAnimBg="0" advAuto="1000"/>
      <p:bldP spid="328737" grpId="1" build="allAtOnce"/>
      <p:bldP spid="328740" grpId="0" build="p" autoUpdateAnimBg="0" advAuto="1000"/>
      <p:bldP spid="328742" grpId="0" build="p" autoUpdateAnimBg="0" advAuto="1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524ED48-10B3-44AF-BB07-5A3B7D4F6B09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17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752600"/>
            <a:ext cx="5486400" cy="1143000"/>
          </a:xfrm>
        </p:spPr>
        <p:txBody>
          <a:bodyPr/>
          <a:lstStyle/>
          <a:p>
            <a:r>
              <a:rPr lang="en-US" altLang="en-US" sz="6000" smtClean="0">
                <a:latin typeface="Arial" panose="020B0604020202020204" pitchFamily="34" charset="0"/>
              </a:rPr>
              <a:t>The End</a:t>
            </a:r>
            <a:endParaRPr lang="en-US" altLang="en-US" sz="60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7572375" y="6573838"/>
            <a:ext cx="1519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tx2"/>
                </a:solidFill>
                <a:latin typeface="Arial" panose="020B0604020202020204" pitchFamily="34" charset="0"/>
              </a:rPr>
              <a:t>(advance automatically)</a:t>
            </a:r>
          </a:p>
        </p:txBody>
      </p:sp>
      <p:graphicFrame>
        <p:nvGraphicFramePr>
          <p:cNvPr id="331789" name="Object 13"/>
          <p:cNvGraphicFramePr>
            <a:graphicFrameLocks noChangeAspect="1"/>
          </p:cNvGraphicFramePr>
          <p:nvPr/>
        </p:nvGraphicFramePr>
        <p:xfrm>
          <a:off x="3276600" y="4114800"/>
          <a:ext cx="15017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6" name="CorelDRAW! CMX" r:id="rId3" imgW="1484986" imgH="2639873" progId="CQuickDraw5">
                  <p:embed/>
                </p:oleObj>
              </mc:Choice>
              <mc:Fallback>
                <p:oleObj name="CorelDRAW! CMX" r:id="rId3" imgW="1484986" imgH="2639873" progId="CQuickDraw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14800"/>
                        <a:ext cx="15017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0" name="Object 14"/>
          <p:cNvGraphicFramePr>
            <a:graphicFrameLocks noChangeAspect="1"/>
          </p:cNvGraphicFramePr>
          <p:nvPr/>
        </p:nvGraphicFramePr>
        <p:xfrm>
          <a:off x="4856163" y="4743450"/>
          <a:ext cx="25352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7" name="CorelDRAW! CMX" r:id="rId5" imgW="2355494" imgH="1326794" progId="CQuickDraw5">
                  <p:embed/>
                </p:oleObj>
              </mc:Choice>
              <mc:Fallback>
                <p:oleObj name="CorelDRAW! CMX" r:id="rId5" imgW="2355494" imgH="1326794" progId="CQuickDraw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4743450"/>
                        <a:ext cx="25352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1" name="Rectangle 15"/>
          <p:cNvSpPr>
            <a:spLocks noChangeArrowheads="1"/>
          </p:cNvSpPr>
          <p:nvPr/>
        </p:nvSpPr>
        <p:spPr bwMode="auto">
          <a:xfrm>
            <a:off x="5105400" y="4953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By managing the risks, you reduce the risks. Avoid the accident, avoid the law suit. Accidents don’t happen by chance</a:t>
            </a:r>
          </a:p>
        </p:txBody>
      </p:sp>
      <p:graphicFrame>
        <p:nvGraphicFramePr>
          <p:cNvPr id="331792" name="Object 16"/>
          <p:cNvGraphicFramePr>
            <a:graphicFrameLocks noChangeAspect="1"/>
          </p:cNvGraphicFramePr>
          <p:nvPr/>
        </p:nvGraphicFramePr>
        <p:xfrm>
          <a:off x="1295400" y="4876800"/>
          <a:ext cx="25352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8" name="CorelDRAW! CMX" r:id="rId7" imgW="2355494" imgH="1326794" progId="CQuickDraw5">
                  <p:embed/>
                </p:oleObj>
              </mc:Choice>
              <mc:Fallback>
                <p:oleObj name="CorelDRAW! CMX" r:id="rId7" imgW="2355494" imgH="1326794" progId="CQuickDraw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76800"/>
                        <a:ext cx="25352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3" name="Rectangle 17"/>
          <p:cNvSpPr>
            <a:spLocks noChangeArrowheads="1"/>
          </p:cNvSpPr>
          <p:nvPr/>
        </p:nvSpPr>
        <p:spPr bwMode="auto">
          <a:xfrm>
            <a:off x="990600" y="5105400"/>
            <a:ext cx="2209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 Be sure to examine the entire model including negligence, accident process, and emergency action plans. </a:t>
            </a:r>
          </a:p>
        </p:txBody>
      </p:sp>
      <p:graphicFrame>
        <p:nvGraphicFramePr>
          <p:cNvPr id="331794" name="Object 18"/>
          <p:cNvGraphicFramePr>
            <a:graphicFrameLocks noChangeAspect="1"/>
          </p:cNvGraphicFramePr>
          <p:nvPr/>
        </p:nvGraphicFramePr>
        <p:xfrm>
          <a:off x="4572000" y="2743200"/>
          <a:ext cx="2406650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9" name="CorelDRAW! CMX" r:id="rId9" imgW="2236622" imgH="1880921" progId="CQuickDraw5">
                  <p:embed/>
                </p:oleObj>
              </mc:Choice>
              <mc:Fallback>
                <p:oleObj name="CorelDRAW! CMX" r:id="rId9" imgW="2236622" imgH="1880921" progId="CQuickDraw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43200"/>
                        <a:ext cx="2406650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5" name="Rectangle 19"/>
          <p:cNvSpPr>
            <a:spLocks noChangeArrowheads="1"/>
          </p:cNvSpPr>
          <p:nvPr/>
        </p:nvSpPr>
        <p:spPr bwMode="auto">
          <a:xfrm>
            <a:off x="4648200" y="3048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	 I guess that it is time to go… Good bye!</a:t>
            </a:r>
          </a:p>
        </p:txBody>
      </p:sp>
    </p:spTree>
  </p:cSld>
  <p:clrMapOvr>
    <a:masterClrMapping/>
  </p:clrMapOvr>
  <p:transition advClick="0" advTm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31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3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3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3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3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3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9" presetClass="emph" presetSubtype="0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3" dur="indefinite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0" grpId="0"/>
      <p:bldP spid="331786" grpId="0"/>
      <p:bldP spid="331791" grpId="0" build="p" autoUpdateAnimBg="0" advAuto="1000"/>
      <p:bldP spid="331793" grpId="0" build="p" autoUpdateAnimBg="0" advAuto="1000"/>
      <p:bldP spid="331795" grpId="0" build="p" autoUpdateAnimBg="0" advAuto="1000"/>
      <p:bldP spid="331795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951371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B926295-8D20-40A0-904D-09957FE186AA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 Identification: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44958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The 1</a:t>
            </a:r>
            <a:r>
              <a:rPr lang="en-US" altLang="en-US" sz="2000" baseline="30000" smtClean="0">
                <a:solidFill>
                  <a:srgbClr val="663300"/>
                </a:solidFill>
                <a:latin typeface="Comic Sans MS" panose="030F0702030302020204" pitchFamily="66" charset="0"/>
              </a:rPr>
              <a:t>st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step in developing a risk management plan is to identify and assess potential risks.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Types: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Tort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Contract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Property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Business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Human rights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Parties: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Agency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Board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Employees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Volunteers 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Hazards: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Environmental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Infrastructure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Programmatic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Emergency </a:t>
            </a:r>
          </a:p>
          <a:p>
            <a:pPr lvl="1">
              <a:lnSpc>
                <a:spcPct val="7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Transportation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	(hazards expanded three slides from here)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096000" y="1219200"/>
            <a:ext cx="12192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2895600" y="2022475"/>
            <a:ext cx="1905000" cy="2559050"/>
          </a:xfrm>
          <a:prstGeom prst="rect">
            <a:avLst/>
          </a:prstGeom>
          <a:solidFill>
            <a:srgbClr val="000066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We indicated that we would identify all risks, didn’t we? Try not to get hung up on all the lists.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5"/>
          <p:cNvSpPr>
            <a:spLocks noChangeArrowheads="1"/>
          </p:cNvSpPr>
          <p:nvPr/>
        </p:nvSpPr>
        <p:spPr bwMode="auto">
          <a:xfrm>
            <a:off x="6858000" y="190500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Yes, try not to get hung up on the list. It is always a resource for later use.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6157" name="Object 12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6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6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6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6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6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6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6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6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6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6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16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6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167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67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167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167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167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 build="p" autoUpdateAnimBg="0" advAuto="1000"/>
      <p:bldP spid="416772" grpId="0"/>
      <p:bldP spid="416777" grpId="0" animBg="1"/>
      <p:bldP spid="12" grpId="0" build="p" autoUpdateAnimBg="0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404912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AD537BC-4EEB-431E-80D5-AFBD6B0E715C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Types of Losses: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49530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Tort/negligence: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Contractual losses: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Breach of contracts within your agency or with the subcontractors 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Property losses: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Natural causes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(e.g. snow, hail, rain, flood, lightning, etc.)</a:t>
            </a:r>
          </a:p>
          <a:p>
            <a:pPr lvl="1">
              <a:lnSpc>
                <a:spcPct val="90000"/>
              </a:lnSpc>
            </a:pPr>
            <a:r>
              <a:rPr lang="en-US" altLang="en-US" sz="1800" i="1" smtClean="0">
                <a:solidFill>
                  <a:srgbClr val="663300"/>
                </a:solidFill>
                <a:latin typeface="Comic Sans MS" panose="030F0702030302020204" pitchFamily="66" charset="0"/>
              </a:rPr>
              <a:t>Human causes</a:t>
            </a: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 (e.g. vandalism, theft, riot, acts of terror, etc.) 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Financial business losses: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Embezzlement and theft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Employee accidents and injuries – workers’ compensation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Human rights losses: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Sexual harassment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Discrimination – age, gender, disability, religion, ethnicity, etc.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Discrimination in use of facilities. 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Physical and sexual abuse of children, disabled and elderly</a:t>
            </a:r>
          </a:p>
        </p:txBody>
      </p:sp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6096000" y="1219200"/>
            <a:ext cx="12192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6934200" y="1981200"/>
            <a:ext cx="2057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All this is another way to list the possible losses.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7179" name="Object 10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4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4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4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4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14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4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 build="p" autoUpdateAnimBg="0" advAuto="1000"/>
      <p:bldP spid="414724" grpId="0"/>
      <p:bldP spid="10" grpId="0" build="p" autoUpdateAnimBg="0" advAuto="1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09647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B381E72-1FA0-4FB1-88B5-32026FD25EF2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Parties: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4953000" cy="2971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Respondeat superior: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Board members: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Generally, individual board members are not liable for collective actions.</a:t>
            </a:r>
          </a:p>
          <a:p>
            <a:pPr lvl="1">
              <a:lnSpc>
                <a:spcPct val="8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They are responsible for collective acts outside their scope of authority (e.g. ACA) </a:t>
            </a:r>
          </a:p>
          <a:p>
            <a:pPr lvl="1">
              <a:lnSpc>
                <a:spcPct val="80000"/>
              </a:lnSpc>
            </a:pPr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Intentional torts (e.g. assault and battery, slander, libel) </a:t>
            </a:r>
          </a:p>
          <a:p>
            <a:pPr>
              <a:lnSpc>
                <a:spcPct val="8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Employee: 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Employees, supervisors, administrators are generally responsible for their own negligence. They are generally not liable for their subordinates negligence as long as they didn’t contribute to the act. </a:t>
            </a:r>
          </a:p>
          <a:p>
            <a:pPr>
              <a:lnSpc>
                <a:spcPct val="80000"/>
              </a:lnSpc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Volunteers: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Volunteers are responsible for their own conduct unless they qualify under the Volunteer Protection Act or a state statute, and unless negligence is imputed to the agency under respondeat superior. </a:t>
            </a: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6096000" y="1219200"/>
            <a:ext cx="12192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5"/>
          <p:cNvSpPr>
            <a:spLocks noChangeArrowheads="1"/>
          </p:cNvSpPr>
          <p:nvPr/>
        </p:nvSpPr>
        <p:spPr bwMode="auto">
          <a:xfrm>
            <a:off x="6934200" y="1828800"/>
            <a:ext cx="2057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Respondeat superior… Ugh! … This slides ties the discussion back to legal liability.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8204" name="Object 11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build="p" autoUpdateAnimBg="0" advAuto="1000"/>
      <p:bldP spid="415748" grpId="0"/>
      <p:bldP spid="11" grpId="0" build="p" autoUpdateAnimBg="0" advAuto="1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576234"/>
              </p:ext>
            </p:extLst>
          </p:nvPr>
        </p:nvGraphicFramePr>
        <p:xfrm>
          <a:off x="5006974" y="284163"/>
          <a:ext cx="3781709" cy="620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CorelDRAW" r:id="rId3" imgW="2241253" imgH="3678303" progId="CorelDRAW.Graphic.14">
                  <p:embed/>
                </p:oleObj>
              </mc:Choice>
              <mc:Fallback>
                <p:oleObj name="CorelDRAW" r:id="rId3" imgW="2241253" imgH="3678303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6974" y="284163"/>
                        <a:ext cx="3781709" cy="620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E781301-44C8-4189-BC51-5163C74190E8}" type="slidenum"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029200" cy="990600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</a:rPr>
              <a:t>Risks/Hazards: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46482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u="sng" smtClean="0">
                <a:solidFill>
                  <a:srgbClr val="663300"/>
                </a:solidFill>
                <a:latin typeface="Comic Sans MS" panose="030F0702030302020204" pitchFamily="66" charset="0"/>
              </a:rPr>
              <a:t>Risk/Hazard Typology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 </a:t>
            </a:r>
          </a:p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Environmental hazards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: nature or natural conditions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Slippery surfaces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Falling objects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Steep slopes or vertical drops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Dangerous plants or animals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Weather conditions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Water hazards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Lighting and visibility </a:t>
            </a:r>
          </a:p>
          <a:p>
            <a:pPr>
              <a:buFontTx/>
              <a:buNone/>
            </a:pPr>
            <a:r>
              <a:rPr lang="en-US" altLang="en-US" sz="2000" b="1" smtClean="0">
                <a:solidFill>
                  <a:srgbClr val="663300"/>
                </a:solidFill>
                <a:latin typeface="Comic Sans MS" panose="030F0702030302020204" pitchFamily="66" charset="0"/>
              </a:rPr>
              <a:t>	Infrastructure hazards:</a:t>
            </a:r>
            <a:r>
              <a:rPr lang="en-US" altLang="en-US" sz="2000" smtClean="0">
                <a:solidFill>
                  <a:srgbClr val="663300"/>
                </a:solidFill>
                <a:latin typeface="Comic Sans MS" panose="030F0702030302020204" pitchFamily="66" charset="0"/>
              </a:rPr>
              <a:t> includes all structures – facilities, buildings, roads and trails.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Slippery and uneven surfaces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Design/layout defects </a:t>
            </a:r>
          </a:p>
          <a:p>
            <a:pPr lvl="1"/>
            <a: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  <a:t>Fences and other barriers </a:t>
            </a:r>
            <a:br>
              <a:rPr lang="en-US" altLang="en-US" sz="180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rgbClr val="663300"/>
                </a:solidFill>
                <a:latin typeface="Comic Sans MS" panose="030F0702030302020204" pitchFamily="66" charset="0"/>
              </a:rPr>
              <a:t>(continued on next slide)</a:t>
            </a:r>
          </a:p>
        </p:txBody>
      </p:sp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7747000" y="6573838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(click to advance)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6096000" y="1219200"/>
            <a:ext cx="1219200" cy="533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2680" name="Line 8"/>
          <p:cNvSpPr>
            <a:spLocks noChangeShapeType="1"/>
          </p:cNvSpPr>
          <p:nvPr/>
        </p:nvSpPr>
        <p:spPr bwMode="auto">
          <a:xfrm>
            <a:off x="4800600" y="914400"/>
            <a:ext cx="0" cy="5486400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76200" y="6492875"/>
            <a:ext cx="464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/>
              <a:t>van der Smissen, B., Moiseichick, M., and Hartenburg, V. (ed), (2005), </a:t>
            </a:r>
            <a:r>
              <a:rPr lang="en-US" altLang="en-US" sz="900" i="1"/>
              <a:t>Management of Park and Recreation Agencies.</a:t>
            </a:r>
            <a:r>
              <a:rPr lang="en-US" altLang="en-US" sz="900"/>
              <a:t> Ashburn, Virginia: National Recreation and Park Association. Ch.19.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162800" y="1600200"/>
          <a:ext cx="20478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CorelDRAW" r:id="rId5" imgW="4831080" imgH="5977128" progId="CorelDRAW.Graphic.10">
                  <p:embed/>
                </p:oleObj>
              </mc:Choice>
              <mc:Fallback>
                <p:oleObj name="CorelDRAW" r:id="rId5" imgW="4831080" imgH="5977128" progId="CorelDRAW.Graphic.1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20478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5"/>
          <p:cNvSpPr>
            <a:spLocks noChangeArrowheads="1"/>
          </p:cNvSpPr>
          <p:nvPr/>
        </p:nvSpPr>
        <p:spPr bwMode="auto">
          <a:xfrm>
            <a:off x="6858000" y="1905000"/>
            <a:ext cx="21256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200">
                <a:latin typeface="Comic Sans MS" panose="030F0702030302020204" pitchFamily="66" charset="0"/>
              </a:rPr>
              <a:t>	Ah… another list. These hazards can easily lead to accidents.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graphicFrame>
        <p:nvGraphicFramePr>
          <p:cNvPr id="9229" name="Object 12"/>
          <p:cNvGraphicFramePr>
            <a:graphicFrameLocks noChangeAspect="1"/>
          </p:cNvGraphicFramePr>
          <p:nvPr/>
        </p:nvGraphicFramePr>
        <p:xfrm>
          <a:off x="7391400" y="3962400"/>
          <a:ext cx="190658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CorelDRAW" r:id="rId7" imgW="2090928" imgH="2621280" progId="CorelDRAW.Graphic.10">
                  <p:embed/>
                </p:oleObj>
              </mc:Choice>
              <mc:Fallback>
                <p:oleObj name="CorelDRAW" r:id="rId7" imgW="2090928" imgH="2621280" progId="CorelDRAW.Graphic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62400"/>
                        <a:ext cx="190658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2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2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12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2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 advAuto="1000"/>
      <p:bldP spid="412676" grpId="0"/>
      <p:bldP spid="412680" grpId="0" animBg="1"/>
      <p:bldP spid="12" grpId="0" build="p" autoUpdateAnimBg="0" advAuto="1000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24944</TotalTime>
  <Words>4139</Words>
  <Application>Microsoft Office PowerPoint</Application>
  <PresentationFormat>On-screen Show (4:3)</PresentationFormat>
  <Paragraphs>840</Paragraphs>
  <Slides>55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Comic Sans MS</vt:lpstr>
      <vt:lpstr>Times New Roman</vt:lpstr>
      <vt:lpstr>Wingdings</vt:lpstr>
      <vt:lpstr>Default Design</vt:lpstr>
      <vt:lpstr>CorelDRAW! CMX</vt:lpstr>
      <vt:lpstr>CorelDRAW</vt:lpstr>
      <vt:lpstr>Image</vt:lpstr>
      <vt:lpstr>CorelDRAW!</vt:lpstr>
      <vt:lpstr>Document</vt:lpstr>
      <vt:lpstr>Traditional Risk Management Plans</vt:lpstr>
      <vt:lpstr>Traditional Risk Management Plans</vt:lpstr>
      <vt:lpstr>Risk Management: </vt:lpstr>
      <vt:lpstr>Risk Management: </vt:lpstr>
      <vt:lpstr>Parameters:</vt:lpstr>
      <vt:lpstr>Risk Identification:</vt:lpstr>
      <vt:lpstr>Types of Losses:</vt:lpstr>
      <vt:lpstr>Parties:</vt:lpstr>
      <vt:lpstr>Risks/Hazards:</vt:lpstr>
      <vt:lpstr>Risk Identification (Hazards): </vt:lpstr>
      <vt:lpstr>Risk Identification (Hazards): </vt:lpstr>
      <vt:lpstr>Risk Identification (Hazards): </vt:lpstr>
      <vt:lpstr>Winding River Canoe Rental Example: </vt:lpstr>
      <vt:lpstr>Probability determination: </vt:lpstr>
      <vt:lpstr>Impact determination: </vt:lpstr>
      <vt:lpstr>Severity determination: </vt:lpstr>
      <vt:lpstr>Severity permutations: </vt:lpstr>
      <vt:lpstr>Develop Strategies: </vt:lpstr>
      <vt:lpstr>Develop Strategies: </vt:lpstr>
      <vt:lpstr>Underlying Factors:</vt:lpstr>
      <vt:lpstr>Dovetailing with Accident Process  (e.g. Curtis Model)</vt:lpstr>
      <vt:lpstr>Risk Transfer: </vt:lpstr>
      <vt:lpstr>Risk Transfer: </vt:lpstr>
      <vt:lpstr>Insurance: </vt:lpstr>
      <vt:lpstr>Subcontracting: </vt:lpstr>
      <vt:lpstr>Waivers: </vt:lpstr>
      <vt:lpstr>Retain Risks: </vt:lpstr>
      <vt:lpstr>Risk Avoidance: </vt:lpstr>
      <vt:lpstr>Risk Reduction: </vt:lpstr>
      <vt:lpstr>Inspect: </vt:lpstr>
      <vt:lpstr>Repair: </vt:lpstr>
      <vt:lpstr>Remove: </vt:lpstr>
      <vt:lpstr>Warning: </vt:lpstr>
      <vt:lpstr>Warning: </vt:lpstr>
      <vt:lpstr>Warning: </vt:lpstr>
      <vt:lpstr>Warning: </vt:lpstr>
      <vt:lpstr>Warning: </vt:lpstr>
      <vt:lpstr>Interpretive Signage - Winding River: </vt:lpstr>
      <vt:lpstr>Interpretive Signage - Winding River: </vt:lpstr>
      <vt:lpstr>Effective severity: </vt:lpstr>
      <vt:lpstr>Winding River Canoe Rental Example: </vt:lpstr>
      <vt:lpstr>Winding River Canoe Rental Example: </vt:lpstr>
      <vt:lpstr>Winding River Canoe Rental Example: </vt:lpstr>
      <vt:lpstr>Winding River Example: </vt:lpstr>
      <vt:lpstr>Winding River Example: </vt:lpstr>
      <vt:lpstr>Winding River Example: </vt:lpstr>
      <vt:lpstr>Risk Management Plan: </vt:lpstr>
      <vt:lpstr>Risk Management Plan: </vt:lpstr>
      <vt:lpstr>Generic Contents of a Risk Mgmt Plan: </vt:lpstr>
      <vt:lpstr>Generic Contents of a Risk Mgmt Plan: </vt:lpstr>
      <vt:lpstr>Generic Contents of a Risk Mgmt Plan: </vt:lpstr>
      <vt:lpstr>Summary:</vt:lpstr>
      <vt:lpstr>References:</vt:lpstr>
      <vt:lpstr>The End</vt:lpstr>
      <vt:lpstr>The End</vt:lpstr>
    </vt:vector>
  </TitlesOfParts>
  <Company>Frostburg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Carrying Capacity</dc:title>
  <dc:creator>Robert B. Kauffman</dc:creator>
  <cp:lastModifiedBy>Robert Kauffman</cp:lastModifiedBy>
  <cp:revision>404</cp:revision>
  <dcterms:created xsi:type="dcterms:W3CDTF">2000-02-05T05:03:46Z</dcterms:created>
  <dcterms:modified xsi:type="dcterms:W3CDTF">2019-01-19T01:18:51Z</dcterms:modified>
</cp:coreProperties>
</file>