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9" r:id="rId2"/>
    <p:sldId id="282" r:id="rId3"/>
    <p:sldId id="320" r:id="rId4"/>
    <p:sldId id="361" r:id="rId5"/>
    <p:sldId id="364" r:id="rId6"/>
    <p:sldId id="358" r:id="rId7"/>
    <p:sldId id="359" r:id="rId8"/>
    <p:sldId id="351" r:id="rId9"/>
    <p:sldId id="363" r:id="rId10"/>
    <p:sldId id="352" r:id="rId11"/>
    <p:sldId id="353" r:id="rId12"/>
    <p:sldId id="354" r:id="rId13"/>
    <p:sldId id="355" r:id="rId14"/>
    <p:sldId id="356" r:id="rId15"/>
    <p:sldId id="350" r:id="rId16"/>
    <p:sldId id="365" r:id="rId17"/>
    <p:sldId id="264" r:id="rId18"/>
    <p:sldId id="340" r:id="rId19"/>
    <p:sldId id="346" r:id="rId20"/>
    <p:sldId id="362" r:id="rId21"/>
    <p:sldId id="330" r:id="rId22"/>
    <p:sldId id="331" r:id="rId23"/>
    <p:sldId id="332" r:id="rId24"/>
    <p:sldId id="333" r:id="rId25"/>
    <p:sldId id="334" r:id="rId26"/>
    <p:sldId id="335" r:id="rId27"/>
    <p:sldId id="328" r:id="rId28"/>
    <p:sldId id="367" r:id="rId29"/>
    <p:sldId id="304" r:id="rId30"/>
    <p:sldId id="325" r:id="rId31"/>
    <p:sldId id="327" r:id="rId32"/>
    <p:sldId id="269" r:id="rId33"/>
    <p:sldId id="267" r:id="rId34"/>
    <p:sldId id="275" r:id="rId35"/>
    <p:sldId id="276" r:id="rId36"/>
    <p:sldId id="277" r:id="rId37"/>
    <p:sldId id="326" r:id="rId38"/>
    <p:sldId id="369" r:id="rId39"/>
    <p:sldId id="366" r:id="rId40"/>
    <p:sldId id="323" r:id="rId41"/>
    <p:sldId id="322" r:id="rId42"/>
    <p:sldId id="32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3300"/>
    <a:srgbClr val="808000"/>
    <a:srgbClr val="666633"/>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0" autoAdjust="0"/>
    <p:restoredTop sz="94660"/>
  </p:normalViewPr>
  <p:slideViewPr>
    <p:cSldViewPr>
      <p:cViewPr varScale="1">
        <p:scale>
          <a:sx n="60" d="100"/>
          <a:sy n="60" d="100"/>
        </p:scale>
        <p:origin x="264"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5" Type="http://schemas.openxmlformats.org/officeDocument/2006/relationships/image" Target="../media/image56.emf"/><Relationship Id="rId4"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B1F749-F49D-461F-B344-DE476D749E6E}" type="datetimeFigureOut">
              <a:rPr lang="en-US" smtClean="0"/>
              <a:t>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ADA67B-4A60-48B0-885D-434B712F1A12}" type="slidenum">
              <a:rPr lang="en-US" smtClean="0"/>
              <a:t>‹#›</a:t>
            </a:fld>
            <a:endParaRPr lang="en-US"/>
          </a:p>
        </p:txBody>
      </p:sp>
    </p:spTree>
    <p:extLst>
      <p:ext uri="{BB962C8B-B14F-4D97-AF65-F5344CB8AC3E}">
        <p14:creationId xmlns:p14="http://schemas.microsoft.com/office/powerpoint/2010/main" val="804895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ftr" sz="quarter" idx="4"/>
          </p:nvPr>
        </p:nvSpPr>
        <p:spPr>
          <a:noFill/>
        </p:spPr>
        <p:txBody>
          <a:bodyPr/>
          <a:lstStyle>
            <a:lvl1pPr defTabSz="966788">
              <a:defRPr sz="4400">
                <a:solidFill>
                  <a:schemeClr val="tx2"/>
                </a:solidFill>
                <a:latin typeface="Arial" panose="020B0604020202020204" pitchFamily="34" charset="0"/>
              </a:defRPr>
            </a:lvl1pPr>
            <a:lvl2pPr marL="742950" indent="-285750" defTabSz="966788">
              <a:defRPr sz="4400">
                <a:solidFill>
                  <a:schemeClr val="tx2"/>
                </a:solidFill>
                <a:latin typeface="Arial" panose="020B0604020202020204" pitchFamily="34" charset="0"/>
              </a:defRPr>
            </a:lvl2pPr>
            <a:lvl3pPr marL="1143000" indent="-228600" defTabSz="966788">
              <a:defRPr sz="4400">
                <a:solidFill>
                  <a:schemeClr val="tx2"/>
                </a:solidFill>
                <a:latin typeface="Arial" panose="020B0604020202020204" pitchFamily="34" charset="0"/>
              </a:defRPr>
            </a:lvl3pPr>
            <a:lvl4pPr marL="1600200" indent="-228600" defTabSz="966788">
              <a:defRPr sz="4400">
                <a:solidFill>
                  <a:schemeClr val="tx2"/>
                </a:solidFill>
                <a:latin typeface="Arial" panose="020B0604020202020204" pitchFamily="34" charset="0"/>
              </a:defRPr>
            </a:lvl4pPr>
            <a:lvl5pPr marL="2057400" indent="-228600" defTabSz="966788">
              <a:defRPr sz="4400">
                <a:solidFill>
                  <a:schemeClr val="tx2"/>
                </a:solidFill>
                <a:latin typeface="Arial" panose="020B0604020202020204" pitchFamily="34" charset="0"/>
              </a:defRPr>
            </a:lvl5pPr>
            <a:lvl6pPr marL="2514600" indent="-228600" algn="ctr" defTabSz="966788"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defTabSz="966788"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defTabSz="966788"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defTabSz="966788"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300">
                <a:solidFill>
                  <a:schemeClr val="tx1"/>
                </a:solidFill>
              </a:rPr>
              <a:t>RUC Model</a:t>
            </a:r>
          </a:p>
        </p:txBody>
      </p:sp>
      <p:sp>
        <p:nvSpPr>
          <p:cNvPr id="22531" name="Rectangle 2"/>
          <p:cNvSpPr>
            <a:spLocks noGrp="1" noRot="1" noChangeAspect="1" noChangeArrowheads="1" noTextEdit="1"/>
          </p:cNvSpPr>
          <p:nvPr>
            <p:ph type="sldImg"/>
          </p:nvPr>
        </p:nvSpPr>
        <p:spPr>
          <a:xfrm>
            <a:off x="1258888" y="720725"/>
            <a:ext cx="4800600" cy="3600450"/>
          </a:xfrm>
          <a:ln/>
        </p:spPr>
      </p:sp>
      <p:sp>
        <p:nvSpPr>
          <p:cNvPr id="2253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11195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ADA67B-4A60-48B0-885D-434B712F1A12}" type="slidenum">
              <a:rPr lang="en-US" smtClean="0"/>
              <a:t>27</a:t>
            </a:fld>
            <a:endParaRPr lang="en-US"/>
          </a:p>
        </p:txBody>
      </p:sp>
    </p:spTree>
    <p:extLst>
      <p:ext uri="{BB962C8B-B14F-4D97-AF65-F5344CB8AC3E}">
        <p14:creationId xmlns:p14="http://schemas.microsoft.com/office/powerpoint/2010/main" val="947296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DDCC92-1167-4FE8-99CE-346A6A669730}"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1204687829"/>
      </p:ext>
    </p:extLst>
  </p:cSld>
  <p:clrMapOvr>
    <a:masterClrMapping/>
  </p:clrMapOvr>
  <p:transition advClick="0" advTm="7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DDCC92-1167-4FE8-99CE-346A6A669730}"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2326179158"/>
      </p:ext>
    </p:extLst>
  </p:cSld>
  <p:clrMapOvr>
    <a:masterClrMapping/>
  </p:clrMapOvr>
  <p:transition advClick="0" advTm="7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DDCC92-1167-4FE8-99CE-346A6A669730}"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2492161689"/>
      </p:ext>
    </p:extLst>
  </p:cSld>
  <p:clrMapOvr>
    <a:masterClrMapping/>
  </p:clrMapOvr>
  <p:transition advClick="0" advTm="7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F40B728-9002-48C2-8298-CFEE440FED62}" type="slidenum">
              <a:rPr lang="en-US" altLang="en-US"/>
              <a:pPr/>
              <a:t>‹#›</a:t>
            </a:fld>
            <a:endParaRPr lang="en-US" altLang="en-US"/>
          </a:p>
        </p:txBody>
      </p:sp>
    </p:spTree>
    <p:extLst>
      <p:ext uri="{BB962C8B-B14F-4D97-AF65-F5344CB8AC3E}">
        <p14:creationId xmlns:p14="http://schemas.microsoft.com/office/powerpoint/2010/main" val="118820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DDCC92-1167-4FE8-99CE-346A6A669730}"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3191610552"/>
      </p:ext>
    </p:extLst>
  </p:cSld>
  <p:clrMapOvr>
    <a:masterClrMapping/>
  </p:clrMapOvr>
  <p:transition advClick="0" advTm="7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DDCC92-1167-4FE8-99CE-346A6A669730}"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2311798960"/>
      </p:ext>
    </p:extLst>
  </p:cSld>
  <p:clrMapOvr>
    <a:masterClrMapping/>
  </p:clrMapOvr>
  <p:transition advClick="0" advTm="7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DDCC92-1167-4FE8-99CE-346A6A669730}"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3655073210"/>
      </p:ext>
    </p:extLst>
  </p:cSld>
  <p:clrMapOvr>
    <a:masterClrMapping/>
  </p:clrMapOvr>
  <p:transition advClick="0" advTm="7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DDCC92-1167-4FE8-99CE-346A6A669730}" type="datetimeFigureOut">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2354278506"/>
      </p:ext>
    </p:extLst>
  </p:cSld>
  <p:clrMapOvr>
    <a:masterClrMapping/>
  </p:clrMapOvr>
  <p:transition advClick="0" advTm="7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DDCC92-1167-4FE8-99CE-346A6A669730}"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968561061"/>
      </p:ext>
    </p:extLst>
  </p:cSld>
  <p:clrMapOvr>
    <a:masterClrMapping/>
  </p:clrMapOvr>
  <p:transition advClick="0" advTm="7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DDCC92-1167-4FE8-99CE-346A6A669730}" type="datetimeFigureOut">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1712510155"/>
      </p:ext>
    </p:extLst>
  </p:cSld>
  <p:clrMapOvr>
    <a:masterClrMapping/>
  </p:clrMapOvr>
  <p:transition advClick="0" advTm="7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DDCC92-1167-4FE8-99CE-346A6A669730}"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1454106857"/>
      </p:ext>
    </p:extLst>
  </p:cSld>
  <p:clrMapOvr>
    <a:masterClrMapping/>
  </p:clrMapOvr>
  <p:transition advClick="0" advTm="7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DDCC92-1167-4FE8-99CE-346A6A669730}"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44B93A-55A4-48FE-96F2-56B241E2ABC1}" type="slidenum">
              <a:rPr lang="en-US" smtClean="0"/>
              <a:t>‹#›</a:t>
            </a:fld>
            <a:endParaRPr lang="en-US"/>
          </a:p>
        </p:txBody>
      </p:sp>
    </p:spTree>
    <p:extLst>
      <p:ext uri="{BB962C8B-B14F-4D97-AF65-F5344CB8AC3E}">
        <p14:creationId xmlns:p14="http://schemas.microsoft.com/office/powerpoint/2010/main" val="719594462"/>
      </p:ext>
    </p:extLst>
  </p:cSld>
  <p:clrMapOvr>
    <a:masterClrMapping/>
  </p:clrMapOvr>
  <p:transition advClick="0" advTm="7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DCC92-1167-4FE8-99CE-346A6A669730}" type="datetimeFigureOut">
              <a:rPr lang="en-US" smtClean="0"/>
              <a:t>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4B93A-55A4-48FE-96F2-56B241E2ABC1}" type="slidenum">
              <a:rPr lang="en-US" smtClean="0"/>
              <a:t>‹#›</a:t>
            </a:fld>
            <a:endParaRPr lang="en-US"/>
          </a:p>
        </p:txBody>
      </p:sp>
    </p:spTree>
    <p:extLst>
      <p:ext uri="{BB962C8B-B14F-4D97-AF65-F5344CB8AC3E}">
        <p14:creationId xmlns:p14="http://schemas.microsoft.com/office/powerpoint/2010/main" val="3355239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7000">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7.png"/><Relationship Id="rId7" Type="http://schemas.openxmlformats.org/officeDocument/2006/relationships/image" Target="../media/image26.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7.png"/><Relationship Id="rId7" Type="http://schemas.openxmlformats.org/officeDocument/2006/relationships/image" Target="../media/image29.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8.wmf"/><Relationship Id="rId4" Type="http://schemas.openxmlformats.org/officeDocument/2006/relationships/oleObject" Target="../embeddings/oleObject4.bin"/><Relationship Id="rId9" Type="http://schemas.openxmlformats.org/officeDocument/2006/relationships/image" Target="../media/image30.wm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31.w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33.wmf"/><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27.png"/><Relationship Id="rId7" Type="http://schemas.openxmlformats.org/officeDocument/2006/relationships/image" Target="../media/image35.w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34.wmf"/><Relationship Id="rId4" Type="http://schemas.openxmlformats.org/officeDocument/2006/relationships/oleObject" Target="../embeddings/oleObject11.bin"/><Relationship Id="rId9" Type="http://schemas.openxmlformats.org/officeDocument/2006/relationships/image" Target="../media/image36.wm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w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37.wmf"/><Relationship Id="rId4" Type="http://schemas.openxmlformats.org/officeDocument/2006/relationships/oleObject" Target="../embeddings/oleObject14.bin"/></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6.emf"/><Relationship Id="rId3" Type="http://schemas.openxmlformats.org/officeDocument/2006/relationships/image" Target="../media/image42.jpeg"/><Relationship Id="rId7" Type="http://schemas.openxmlformats.org/officeDocument/2006/relationships/image" Target="../media/image53.emf"/><Relationship Id="rId12"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7.bin"/><Relationship Id="rId11" Type="http://schemas.openxmlformats.org/officeDocument/2006/relationships/image" Target="../media/image55.emf"/><Relationship Id="rId5" Type="http://schemas.openxmlformats.org/officeDocument/2006/relationships/image" Target="../media/image52.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54.emf"/></Relationships>
</file>

<file path=ppt/slides/_rels/slide3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8.png"/><Relationship Id="rId7"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56.emf"/><Relationship Id="rId5" Type="http://schemas.openxmlformats.org/officeDocument/2006/relationships/oleObject" Target="../embeddings/oleObject21.bin"/><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Rectangle 1"/>
          <p:cNvSpPr/>
          <p:nvPr/>
        </p:nvSpPr>
        <p:spPr>
          <a:xfrm>
            <a:off x="614148" y="395785"/>
            <a:ext cx="3714467" cy="239290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ectangle 2"/>
          <p:cNvSpPr>
            <a:spLocks noGrp="1" noChangeArrowheads="1"/>
          </p:cNvSpPr>
          <p:nvPr>
            <p:ph type="ctrTitle"/>
          </p:nvPr>
        </p:nvSpPr>
        <p:spPr>
          <a:xfrm>
            <a:off x="3962400" y="1143000"/>
            <a:ext cx="5181600" cy="533400"/>
          </a:xfrm>
        </p:spPr>
        <p:txBody>
          <a:bodyPr/>
          <a:lstStyle/>
          <a:p>
            <a:r>
              <a:rPr lang="en-US" altLang="en-US" sz="2800" b="1" dirty="0" smtClean="0">
                <a:solidFill>
                  <a:srgbClr val="000066"/>
                </a:solidFill>
                <a:latin typeface="Arial" panose="020B0604020202020204" pitchFamily="34" charset="0"/>
              </a:rPr>
              <a:t>Navigation</a:t>
            </a:r>
            <a:endParaRPr lang="en-US" altLang="en-US" sz="2800" b="1" dirty="0">
              <a:solidFill>
                <a:srgbClr val="000066"/>
              </a:solidFill>
              <a:latin typeface="Arial" panose="020B0604020202020204" pitchFamily="34" charset="0"/>
            </a:endParaRPr>
          </a:p>
        </p:txBody>
      </p:sp>
      <p:sp>
        <p:nvSpPr>
          <p:cNvPr id="2053" name="Rectangle 3"/>
          <p:cNvSpPr>
            <a:spLocks noGrp="1" noChangeArrowheads="1"/>
          </p:cNvSpPr>
          <p:nvPr>
            <p:ph type="subTitle" idx="1"/>
          </p:nvPr>
        </p:nvSpPr>
        <p:spPr>
          <a:xfrm>
            <a:off x="0" y="3200400"/>
            <a:ext cx="9144000" cy="1295400"/>
          </a:xfrm>
        </p:spPr>
        <p:txBody>
          <a:bodyPr>
            <a:normAutofit lnSpcReduction="10000"/>
          </a:bodyPr>
          <a:lstStyle/>
          <a:p>
            <a:r>
              <a:rPr lang="en-US" altLang="en-US" sz="8000" dirty="0">
                <a:solidFill>
                  <a:schemeClr val="tx1"/>
                </a:solidFill>
                <a:latin typeface="Arial" panose="020B0604020202020204" pitchFamily="34" charset="0"/>
              </a:rPr>
              <a:t>Focus</a:t>
            </a:r>
          </a:p>
        </p:txBody>
      </p:sp>
      <p:sp>
        <p:nvSpPr>
          <p:cNvPr id="8" name="Slide Number Placeholder 5"/>
          <p:cNvSpPr>
            <a:spLocks noGrp="1"/>
          </p:cNvSpPr>
          <p:nvPr>
            <p:ph type="sldNum" sz="quarter" idx="12"/>
          </p:nvPr>
        </p:nvSpPr>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a:t>
            </a:fld>
            <a:endParaRPr lang="en-US" altLang="en-US" sz="1400">
              <a:solidFill>
                <a:schemeClr val="tx1"/>
              </a:solidFill>
              <a:latin typeface="Times New Roman" panose="02020603050405020304" pitchFamily="18" charset="0"/>
            </a:endParaRPr>
          </a:p>
        </p:txBody>
      </p:sp>
      <p:sp>
        <p:nvSpPr>
          <p:cNvPr id="205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13" y="517476"/>
            <a:ext cx="2875887" cy="2156915"/>
          </a:xfrm>
          <a:prstGeom prst="rect">
            <a:avLst/>
          </a:prstGeom>
        </p:spPr>
      </p:pic>
    </p:spTree>
    <p:extLst>
      <p:ext uri="{BB962C8B-B14F-4D97-AF65-F5344CB8AC3E}">
        <p14:creationId xmlns:p14="http://schemas.microsoft.com/office/powerpoint/2010/main" val="3358165371"/>
      </p:ext>
    </p:extLst>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10</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
        <p:nvSpPr>
          <p:cNvPr id="2" name="TextBox 1"/>
          <p:cNvSpPr txBox="1"/>
          <p:nvPr/>
        </p:nvSpPr>
        <p:spPr>
          <a:xfrm>
            <a:off x="5996940" y="5074396"/>
            <a:ext cx="1496372" cy="276999"/>
          </a:xfrm>
          <a:prstGeom prst="rect">
            <a:avLst/>
          </a:prstGeom>
          <a:noFill/>
        </p:spPr>
        <p:txBody>
          <a:bodyPr wrap="none" rtlCol="0">
            <a:spAutoFit/>
          </a:bodyPr>
          <a:lstStyle/>
          <a:p>
            <a:r>
              <a:rPr lang="en-US" sz="1200" dirty="0" smtClean="0">
                <a:solidFill>
                  <a:srgbClr val="0000CC"/>
                </a:solidFill>
                <a:latin typeface="Arial Rounded MT Bold" panose="020F0704030504030204" pitchFamily="34" charset="0"/>
              </a:rPr>
              <a:t>(click for Area #2)</a:t>
            </a:r>
            <a:endParaRPr lang="en-US" sz="1200" dirty="0">
              <a:solidFill>
                <a:srgbClr val="0000CC"/>
              </a:solidFill>
              <a:latin typeface="Arial Rounded MT Bold" panose="020F0704030504030204" pitchFamily="34" charset="0"/>
            </a:endParaRPr>
          </a:p>
        </p:txBody>
      </p:sp>
      <p:sp>
        <p:nvSpPr>
          <p:cNvPr id="11" name="TextBox 10"/>
          <p:cNvSpPr txBox="1"/>
          <p:nvPr/>
        </p:nvSpPr>
        <p:spPr>
          <a:xfrm>
            <a:off x="7467600" y="5074395"/>
            <a:ext cx="1496372" cy="276999"/>
          </a:xfrm>
          <a:prstGeom prst="rect">
            <a:avLst/>
          </a:prstGeom>
          <a:noFill/>
        </p:spPr>
        <p:txBody>
          <a:bodyPr wrap="none" rtlCol="0">
            <a:spAutoFit/>
          </a:bodyPr>
          <a:lstStyle/>
          <a:p>
            <a:r>
              <a:rPr lang="en-US" sz="1200" dirty="0" smtClean="0">
                <a:solidFill>
                  <a:srgbClr val="0000CC"/>
                </a:solidFill>
                <a:latin typeface="Arial Rounded MT Bold" panose="020F0704030504030204" pitchFamily="34" charset="0"/>
              </a:rPr>
              <a:t>(click for Area #3)</a:t>
            </a:r>
            <a:endParaRPr lang="en-US" sz="1200" dirty="0">
              <a:solidFill>
                <a:srgbClr val="0000CC"/>
              </a:solidFill>
              <a:latin typeface="Arial Rounded MT Bold" panose="020F0704030504030204" pitchFamily="34" charset="0"/>
            </a:endParaRPr>
          </a:p>
        </p:txBody>
      </p:sp>
    </p:spTree>
    <p:extLst>
      <p:ext uri="{BB962C8B-B14F-4D97-AF65-F5344CB8AC3E}">
        <p14:creationId xmlns:p14="http://schemas.microsoft.com/office/powerpoint/2010/main" val="308717523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par>
                          <p:cTn id="22" fill="hold">
                            <p:stCondLst>
                              <p:cond delay="1250"/>
                            </p:stCondLst>
                            <p:childTnLst>
                              <p:par>
                                <p:cTn id="23" presetID="10" presetClass="entr" presetSubtype="0" fill="hold" grpId="0" nodeType="afterEffect">
                                  <p:stCondLst>
                                    <p:cond delay="1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11</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421569799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12</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342477655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3250"/>
                            </p:stCondLst>
                            <p:childTnLst>
                              <p:par>
                                <p:cTn id="9" presetID="10" presetClass="entr" presetSubtype="0"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13</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229182372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905000" y="5858470"/>
            <a:ext cx="3810000" cy="923330"/>
          </a:xfrm>
          <a:prstGeom prst="rect">
            <a:avLst/>
          </a:prstGeom>
          <a:noFill/>
        </p:spPr>
        <p:txBody>
          <a:bodyPr wrap="square" rtlCol="0">
            <a:spAutoFit/>
          </a:bodyPr>
          <a:lstStyle/>
          <a:p>
            <a:r>
              <a:rPr lang="en-US" dirty="0" smtClean="0">
                <a:latin typeface="Arial Rounded MT Bold" panose="020F0704030504030204" pitchFamily="34" charset="0"/>
              </a:rPr>
              <a:t>Question: If you were making a map of this scene, what features would you note? </a:t>
            </a:r>
            <a:r>
              <a:rPr lang="en-US" sz="1200" dirty="0" smtClean="0">
                <a:latin typeface="Arial Rounded MT Bold" panose="020F0704030504030204" pitchFamily="34" charset="0"/>
              </a:rPr>
              <a:t>(click for legend)</a:t>
            </a:r>
            <a:endParaRPr lang="en-US" sz="1200" dirty="0">
              <a:latin typeface="Arial Rounded MT Bold" panose="020F0704030504030204" pitchFamily="34"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14</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136294561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10" presetClass="exit" presetSubtype="0" fill="hold" grpId="1" nodeType="withEffect">
                                  <p:stCondLst>
                                    <p:cond delay="500"/>
                                  </p:stCondLst>
                                  <p:childTnLst>
                                    <p:animEffect transition="out" filter="fade">
                                      <p:cBhvr>
                                        <p:cTn id="14" dur="750"/>
                                        <p:tgtEl>
                                          <p:spTgt spid="10"/>
                                        </p:tgtEl>
                                      </p:cBhvr>
                                    </p:animEffect>
                                    <p:set>
                                      <p:cBhvr>
                                        <p:cTn id="15" dur="1" fill="hold">
                                          <p:stCondLst>
                                            <p:cond delay="749"/>
                                          </p:stCondLst>
                                        </p:cTn>
                                        <p:tgtEl>
                                          <p:spTgt spid="10"/>
                                        </p:tgtEl>
                                        <p:attrNameLst>
                                          <p:attrName>style.visibility</p:attrName>
                                        </p:attrNameLst>
                                      </p:cBhvr>
                                      <p:to>
                                        <p:strVal val="hidden"/>
                                      </p:to>
                                    </p:set>
                                  </p:childTnLst>
                                </p:cTn>
                              </p:par>
                            </p:childTnLst>
                          </p:cTn>
                        </p:par>
                        <p:par>
                          <p:cTn id="16" fill="hold">
                            <p:stCondLst>
                              <p:cond delay="1250"/>
                            </p:stCondLst>
                            <p:childTnLst>
                              <p:par>
                                <p:cTn id="17" presetID="10" presetClass="entr" presetSubtype="0" fill="hold" grpId="0" nodeType="after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666633"/>
                </a:solidFill>
                <a:latin typeface="Arial Rounded MT Bold" panose="020F0704030504030204" pitchFamily="34" charset="0"/>
              </a:rPr>
              <a:t>Exercise – Map making</a:t>
            </a:r>
            <a:endParaRPr lang="en-US" sz="4000" dirty="0">
              <a:solidFill>
                <a:srgbClr val="666633"/>
              </a:solidFill>
              <a:latin typeface="Arial Rounded MT Bold" panose="020F0704030504030204" pitchFamily="34" charset="0"/>
            </a:endParaRPr>
          </a:p>
        </p:txBody>
      </p:sp>
      <p:sp>
        <p:nvSpPr>
          <p:cNvPr id="6" name="Subtitle 2"/>
          <p:cNvSpPr>
            <a:spLocks noGrp="1"/>
          </p:cNvSpPr>
          <p:nvPr>
            <p:ph type="subTitle" idx="1"/>
          </p:nvPr>
        </p:nvSpPr>
        <p:spPr>
          <a:xfrm>
            <a:off x="381000" y="1143000"/>
            <a:ext cx="6324600" cy="1752600"/>
          </a:xfrm>
        </p:spPr>
        <p:txBody>
          <a:bodyPr>
            <a:noAutofit/>
          </a:bodyPr>
          <a:lstStyle/>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We are going to leave the room and enter the hallway to make a map based on your memory. </a:t>
            </a:r>
            <a:endParaRPr lang="en-US" sz="2000" dirty="0" smtClean="0">
              <a:solidFill>
                <a:srgbClr val="663300"/>
              </a:solidFill>
              <a:latin typeface="Comic Sans MS" panose="030F0702030302020204" pitchFamily="66"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15</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342838070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a:spLocks noGrp="1"/>
          </p:cNvSpPr>
          <p:nvPr>
            <p:ph type="subTitle" idx="1"/>
          </p:nvPr>
        </p:nvSpPr>
        <p:spPr>
          <a:xfrm>
            <a:off x="4876800" y="1371600"/>
            <a:ext cx="3886200" cy="1752600"/>
          </a:xfrm>
        </p:spPr>
        <p:txBody>
          <a:bodyPr>
            <a:noAutofit/>
          </a:bodyPr>
          <a:lstStyle/>
          <a:p>
            <a:pPr algn="l"/>
            <a:r>
              <a:rPr lang="en-US" sz="2000" b="1" dirty="0" smtClean="0">
                <a:solidFill>
                  <a:srgbClr val="663300"/>
                </a:solidFill>
                <a:latin typeface="Comic Sans MS" panose="030F0702030302020204" pitchFamily="66" charset="0"/>
              </a:rPr>
              <a:t>Table of Contents: </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Looking backwards</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Aiming off</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Estimating distance</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Can moss indicate north?</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Differential snow melt</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Prevailing winds </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Celestial navigation </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Watch method – Note: time and the compass are related</a:t>
            </a:r>
          </a:p>
          <a:p>
            <a:pPr marL="285750" indent="-285750" algn="l">
              <a:buFont typeface="Arial" panose="020B0604020202020204" pitchFamily="34" charset="0"/>
              <a:buChar char="•"/>
            </a:pPr>
            <a:r>
              <a:rPr lang="en-US" sz="2000" dirty="0" smtClean="0">
                <a:solidFill>
                  <a:srgbClr val="663300"/>
                </a:solidFill>
                <a:latin typeface="Comic Sans MS" panose="030F0702030302020204" pitchFamily="66" charset="0"/>
              </a:rPr>
              <a:t>The shadow knows</a:t>
            </a:r>
          </a:p>
        </p:txBody>
      </p:sp>
      <p:sp>
        <p:nvSpPr>
          <p:cNvPr id="6"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16</a:t>
            </a:fld>
            <a:endParaRPr lang="en-US" altLang="en-US" sz="1400" dirty="0">
              <a:solidFill>
                <a:schemeClr val="tx1"/>
              </a:solidFill>
              <a:latin typeface="Times New Roman" panose="02020603050405020304" pitchFamily="18" charset="0"/>
            </a:endParaRPr>
          </a:p>
        </p:txBody>
      </p:sp>
      <p:sp>
        <p:nvSpPr>
          <p:cNvPr id="7"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
        <p:nvSpPr>
          <p:cNvPr id="8" name="Title 1"/>
          <p:cNvSpPr>
            <a:spLocks noGrp="1"/>
          </p:cNvSpPr>
          <p:nvPr>
            <p:ph type="ctrTitle"/>
          </p:nvPr>
        </p:nvSpPr>
        <p:spPr>
          <a:xfrm>
            <a:off x="0" y="0"/>
            <a:ext cx="9144000" cy="1121979"/>
          </a:xfrm>
        </p:spPr>
        <p:txBody>
          <a:bodyPr>
            <a:normAutofit/>
          </a:bodyPr>
          <a:lstStyle/>
          <a:p>
            <a:r>
              <a:rPr lang="en-US" sz="4000" dirty="0" smtClean="0">
                <a:solidFill>
                  <a:srgbClr val="808000"/>
                </a:solidFill>
                <a:latin typeface="Arial Rounded MT Bold" panose="020F0704030504030204" pitchFamily="34" charset="0"/>
              </a:rPr>
              <a:t>Navigational Techniques</a:t>
            </a:r>
            <a:endParaRPr lang="en-US" sz="4000" dirty="0">
              <a:solidFill>
                <a:srgbClr val="808000"/>
              </a:solidFill>
              <a:latin typeface="Arial Rounded MT Bold" panose="020F0704030504030204" pitchFamily="34" charset="0"/>
            </a:endParaRPr>
          </a:p>
        </p:txBody>
      </p:sp>
    </p:spTree>
    <p:extLst>
      <p:ext uri="{BB962C8B-B14F-4D97-AF65-F5344CB8AC3E}">
        <p14:creationId xmlns:p14="http://schemas.microsoft.com/office/powerpoint/2010/main" val="35754791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750"/>
                                        <p:tgtEl>
                                          <p:spTgt spid="5">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750"/>
                                        <p:tgtEl>
                                          <p:spTgt spid="5">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750"/>
                                        <p:tgtEl>
                                          <p:spTgt spid="5">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5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750"/>
                                        <p:tgtEl>
                                          <p:spTgt spid="5">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5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750"/>
                                        <p:tgtEl>
                                          <p:spTgt spid="5">
                                            <p:txEl>
                                              <p:pRg st="5" end="5"/>
                                            </p:txEl>
                                          </p:spTgt>
                                        </p:tgtEl>
                                      </p:cBhvr>
                                    </p:animEffect>
                                  </p:childTnLst>
                                </p:cTn>
                              </p:par>
                            </p:childTnLst>
                          </p:cTn>
                        </p:par>
                        <p:par>
                          <p:cTn id="28" fill="hold">
                            <p:stCondLst>
                              <p:cond delay="7500"/>
                            </p:stCondLst>
                            <p:childTnLst>
                              <p:par>
                                <p:cTn id="29" presetID="10" presetClass="entr" presetSubtype="0" fill="hold" grpId="0" nodeType="afterEffect">
                                  <p:stCondLst>
                                    <p:cond delay="50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750"/>
                                        <p:tgtEl>
                                          <p:spTgt spid="5">
                                            <p:txEl>
                                              <p:pRg st="6" end="6"/>
                                            </p:txEl>
                                          </p:spTgt>
                                        </p:tgtEl>
                                      </p:cBhvr>
                                    </p:animEffect>
                                  </p:childTnLst>
                                </p:cTn>
                              </p:par>
                            </p:childTnLst>
                          </p:cTn>
                        </p:par>
                        <p:par>
                          <p:cTn id="32" fill="hold">
                            <p:stCondLst>
                              <p:cond delay="8750"/>
                            </p:stCondLst>
                            <p:childTnLst>
                              <p:par>
                                <p:cTn id="33" presetID="10" presetClass="entr" presetSubtype="0" fill="hold" grpId="0" nodeType="afterEffect">
                                  <p:stCondLst>
                                    <p:cond delay="50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750"/>
                                        <p:tgtEl>
                                          <p:spTgt spid="5">
                                            <p:txEl>
                                              <p:pRg st="7" end="7"/>
                                            </p:txEl>
                                          </p:spTgt>
                                        </p:tgtEl>
                                      </p:cBhvr>
                                    </p:animEffect>
                                  </p:childTnLst>
                                </p:cTn>
                              </p:par>
                            </p:childTnLst>
                          </p:cTn>
                        </p:par>
                        <p:par>
                          <p:cTn id="36" fill="hold">
                            <p:stCondLst>
                              <p:cond delay="10000"/>
                            </p:stCondLst>
                            <p:childTnLst>
                              <p:par>
                                <p:cTn id="37" presetID="10" presetClass="entr" presetSubtype="0" fill="hold" grpId="0" nodeType="afterEffect">
                                  <p:stCondLst>
                                    <p:cond delay="50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750"/>
                                        <p:tgtEl>
                                          <p:spTgt spid="5">
                                            <p:txEl>
                                              <p:pRg st="8" end="8"/>
                                            </p:txEl>
                                          </p:spTgt>
                                        </p:tgtEl>
                                      </p:cBhvr>
                                    </p:animEffect>
                                  </p:childTnLst>
                                </p:cTn>
                              </p:par>
                            </p:childTnLst>
                          </p:cTn>
                        </p:par>
                        <p:par>
                          <p:cTn id="40" fill="hold">
                            <p:stCondLst>
                              <p:cond delay="11250"/>
                            </p:stCondLst>
                            <p:childTnLst>
                              <p:par>
                                <p:cTn id="41" presetID="10" presetClass="entr" presetSubtype="0" fill="hold" grpId="0" nodeType="afterEffect">
                                  <p:stCondLst>
                                    <p:cond delay="50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750"/>
                                        <p:tgtEl>
                                          <p:spTgt spid="5">
                                            <p:txEl>
                                              <p:pRg st="9" end="9"/>
                                            </p:txEl>
                                          </p:spTgt>
                                        </p:tgtEl>
                                      </p:cBhvr>
                                    </p:animEffect>
                                  </p:childTnLst>
                                </p:cTn>
                              </p:par>
                            </p:childTnLst>
                          </p:cTn>
                        </p:par>
                        <p:par>
                          <p:cTn id="44" fill="hold">
                            <p:stCondLst>
                              <p:cond delay="12500"/>
                            </p:stCondLst>
                            <p:childTnLst>
                              <p:par>
                                <p:cTn id="45" presetID="10" presetClass="entr" presetSubtype="0" fill="hold" grpId="0" nodeType="afterEffect">
                                  <p:stCondLst>
                                    <p:cond delay="15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17</a:t>
            </a:fld>
            <a:endParaRPr lang="en-US" altLang="en-US" sz="1400" dirty="0">
              <a:solidFill>
                <a:schemeClr val="tx1"/>
              </a:solidFill>
              <a:latin typeface="Times New Roman" panose="02020603050405020304" pitchFamily="18" charset="0"/>
            </a:endParaRPr>
          </a:p>
        </p:txBody>
      </p:sp>
      <p:sp>
        <p:nvSpPr>
          <p:cNvPr id="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59253354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18</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35666787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1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13"/>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19</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138663434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2</a:t>
            </a:fld>
            <a:endParaRPr lang="en-US" altLang="en-US" sz="1400" dirty="0">
              <a:solidFill>
                <a:schemeClr val="tx1"/>
              </a:solidFill>
              <a:latin typeface="Times New Roman" panose="02020603050405020304" pitchFamily="18" charset="0"/>
            </a:endParaRPr>
          </a:p>
        </p:txBody>
      </p:sp>
      <p:sp>
        <p:nvSpPr>
          <p:cNvPr id="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
        <p:nvSpPr>
          <p:cNvPr id="6" name="TextBox 5"/>
          <p:cNvSpPr txBox="1"/>
          <p:nvPr/>
        </p:nvSpPr>
        <p:spPr>
          <a:xfrm>
            <a:off x="5562600" y="5029200"/>
            <a:ext cx="2667000" cy="923330"/>
          </a:xfrm>
          <a:prstGeom prst="rect">
            <a:avLst/>
          </a:prstGeom>
          <a:noFill/>
        </p:spPr>
        <p:txBody>
          <a:bodyPr wrap="square" rtlCol="0">
            <a:spAutoFit/>
          </a:bodyPr>
          <a:lstStyle/>
          <a:p>
            <a:pPr algn="ctr"/>
            <a:r>
              <a:rPr lang="en-US" dirty="0" smtClean="0">
                <a:solidFill>
                  <a:srgbClr val="0070C0"/>
                </a:solidFill>
                <a:latin typeface="Arial Rounded MT Bold" panose="020F0704030504030204" pitchFamily="34" charset="0"/>
              </a:rPr>
              <a:t>This section focuses on natural features  used to navigate. </a:t>
            </a:r>
            <a:endParaRPr lang="en-US" dirty="0">
              <a:solidFill>
                <a:srgbClr val="0070C0"/>
              </a:solidFill>
              <a:latin typeface="Arial Rounded MT Bold" panose="020F0704030504030204" pitchFamily="34" charset="0"/>
            </a:endParaRPr>
          </a:p>
        </p:txBody>
      </p:sp>
    </p:spTree>
    <p:extLst>
      <p:ext uri="{BB962C8B-B14F-4D97-AF65-F5344CB8AC3E}">
        <p14:creationId xmlns:p14="http://schemas.microsoft.com/office/powerpoint/2010/main" val="355997328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750"/>
                            </p:stCondLst>
                            <p:childTnLst>
                              <p:par>
                                <p:cTn id="9" presetID="10" presetClass="entr" presetSubtype="0" fill="hold" grpId="0" nodeType="after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666633"/>
                </a:solidFill>
                <a:latin typeface="Arial Rounded MT Bold" panose="020F0704030504030204" pitchFamily="34" charset="0"/>
              </a:rPr>
              <a:t>Estimating Distance</a:t>
            </a:r>
            <a:endParaRPr lang="en-US" sz="4000" dirty="0">
              <a:solidFill>
                <a:srgbClr val="666633"/>
              </a:solidFill>
              <a:latin typeface="Arial Rounded MT Bold" panose="020F0704030504030204" pitchFamily="34" charset="0"/>
            </a:endParaRPr>
          </a:p>
        </p:txBody>
      </p:sp>
      <p:sp>
        <p:nvSpPr>
          <p:cNvPr id="6" name="Subtitle 2"/>
          <p:cNvSpPr>
            <a:spLocks noGrp="1"/>
          </p:cNvSpPr>
          <p:nvPr>
            <p:ph type="subTitle" idx="1"/>
          </p:nvPr>
        </p:nvSpPr>
        <p:spPr>
          <a:xfrm>
            <a:off x="381000" y="1143000"/>
            <a:ext cx="6324600" cy="1752600"/>
          </a:xfrm>
        </p:spPr>
        <p:txBody>
          <a:bodyPr>
            <a:noAutofit/>
          </a:bodyPr>
          <a:lstStyle/>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Walking – 3 mph </a:t>
            </a:r>
            <a:r>
              <a:rPr lang="en-US" sz="2000" dirty="0" smtClean="0">
                <a:solidFill>
                  <a:srgbClr val="663300"/>
                </a:solidFill>
                <a:latin typeface="Comic Sans MS" panose="030F0702030302020204" pitchFamily="66" charset="0"/>
              </a:rPr>
              <a:t>with a 30” pace on level ground</a:t>
            </a:r>
          </a:p>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Canoeing – 2.5 mph </a:t>
            </a:r>
            <a:r>
              <a:rPr lang="en-US" sz="2000" dirty="0" smtClean="0">
                <a:solidFill>
                  <a:srgbClr val="663300"/>
                </a:solidFill>
                <a:latin typeface="Comic Sans MS" panose="030F0702030302020204" pitchFamily="66" charset="0"/>
              </a:rPr>
              <a:t>on flat water.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Objects look much nearer than they actually are when: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Looking up or down hill.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There is a bright light on the object (warm colors)</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Looking across water, show or flat sand.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air is clear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Objects look much further away than they actually are when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light is poor.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color of the object blends with the background (cool colors)</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object is at the end of a long avenue.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Note: More on next slides</a:t>
            </a:r>
          </a:p>
          <a:p>
            <a:pPr algn="l"/>
            <a:endParaRPr lang="en-US" sz="2000" dirty="0" smtClean="0">
              <a:solidFill>
                <a:srgbClr val="663300"/>
              </a:solidFill>
              <a:latin typeface="Comic Sans MS" panose="030F0702030302020204" pitchFamily="66"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20</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425301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fade">
                                      <p:cBhvr>
                                        <p:cTn id="39" dur="500"/>
                                        <p:tgtEl>
                                          <p:spTgt spid="6">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fade">
                                      <p:cBhvr>
                                        <p:cTn id="43" dur="500"/>
                                        <p:tgtEl>
                                          <p:spTgt spid="6">
                                            <p:txEl>
                                              <p:pRg st="9" end="9"/>
                                            </p:txEl>
                                          </p:spTgt>
                                        </p:tgtEl>
                                      </p:cBhvr>
                                    </p:animEffect>
                                  </p:childTnLst>
                                </p:cTn>
                              </p:par>
                            </p:childTnLst>
                          </p:cTn>
                        </p:par>
                        <p:par>
                          <p:cTn id="44" fill="hold">
                            <p:stCondLst>
                              <p:cond delay="10000"/>
                            </p:stCondLst>
                            <p:childTnLst>
                              <p:par>
                                <p:cTn id="45" presetID="10" presetClass="entr" presetSubtype="0" fill="hold" grpId="0" nodeType="afterEffect">
                                  <p:stCondLst>
                                    <p:cond delay="50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fade">
                                      <p:cBhvr>
                                        <p:cTn id="47" dur="500"/>
                                        <p:tgtEl>
                                          <p:spTgt spid="6">
                                            <p:txEl>
                                              <p:pRg st="10" end="10"/>
                                            </p:txEl>
                                          </p:spTgt>
                                        </p:tgtEl>
                                      </p:cBhvr>
                                    </p:animEffect>
                                  </p:childTnLst>
                                </p:cTn>
                              </p:par>
                            </p:childTnLst>
                          </p:cTn>
                        </p:par>
                        <p:par>
                          <p:cTn id="48" fill="hold">
                            <p:stCondLst>
                              <p:cond delay="11000"/>
                            </p:stCondLst>
                            <p:childTnLst>
                              <p:par>
                                <p:cTn id="49" presetID="10" presetClass="entr" presetSubtype="0" fill="hold" grpId="0" nodeType="afterEffect">
                                  <p:stCondLst>
                                    <p:cond delay="500"/>
                                  </p:stCondLst>
                                  <p:childTnLst>
                                    <p:set>
                                      <p:cBhvr>
                                        <p:cTn id="50" dur="1" fill="hold">
                                          <p:stCondLst>
                                            <p:cond delay="0"/>
                                          </p:stCondLst>
                                        </p:cTn>
                                        <p:tgtEl>
                                          <p:spTgt spid="6">
                                            <p:txEl>
                                              <p:pRg st="11" end="11"/>
                                            </p:txEl>
                                          </p:spTgt>
                                        </p:tgtEl>
                                        <p:attrNameLst>
                                          <p:attrName>style.visibility</p:attrName>
                                        </p:attrNameLst>
                                      </p:cBhvr>
                                      <p:to>
                                        <p:strVal val="visible"/>
                                      </p:to>
                                    </p:set>
                                    <p:animEffect transition="in" filter="fade">
                                      <p:cBhvr>
                                        <p:cTn id="51" dur="500"/>
                                        <p:tgtEl>
                                          <p:spTgt spid="6">
                                            <p:txEl>
                                              <p:pRg st="11" end="11"/>
                                            </p:txEl>
                                          </p:spTgt>
                                        </p:tgtEl>
                                      </p:cBhvr>
                                    </p:animEffect>
                                  </p:childTnLst>
                                </p:cTn>
                              </p:par>
                            </p:childTnLst>
                          </p:cTn>
                        </p:par>
                        <p:par>
                          <p:cTn id="52" fill="hold">
                            <p:stCondLst>
                              <p:cond delay="12000"/>
                            </p:stCondLst>
                            <p:childTnLst>
                              <p:par>
                                <p:cTn id="53" presetID="10" presetClass="entr" presetSubtype="0" fill="hold" grpId="0" nodeType="afterEffect">
                                  <p:stCondLst>
                                    <p:cond delay="15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Slide Number Placeholder 6"/>
          <p:cNvSpPr>
            <a:spLocks noGrp="1"/>
          </p:cNvSpPr>
          <p:nvPr>
            <p:ph type="sldNum" sz="quarter" idx="12"/>
          </p:nvPr>
        </p:nvSpPr>
        <p:spPr/>
        <p:txBody>
          <a:bodyPr/>
          <a:lstStyle/>
          <a:p>
            <a:fld id="{326B411B-E800-4957-A43B-6DB06F90EFCB}" type="slidenum">
              <a:rPr lang="en-US" altLang="en-US"/>
              <a:pPr/>
              <a:t>21</a:t>
            </a:fld>
            <a:endParaRPr lang="en-US" altLang="en-US"/>
          </a:p>
        </p:txBody>
      </p:sp>
      <p:pic>
        <p:nvPicPr>
          <p:cNvPr id="110594" name="Picture 2" descr="C:\aaslides\visual\VS05foregroun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0595" name="Rectangle 3"/>
          <p:cNvSpPr>
            <a:spLocks noGrp="1" noChangeArrowheads="1"/>
          </p:cNvSpPr>
          <p:nvPr>
            <p:ph type="body" sz="half" idx="1"/>
          </p:nvPr>
        </p:nvSpPr>
        <p:spPr>
          <a:xfrm>
            <a:off x="228600" y="1524000"/>
            <a:ext cx="3962400" cy="838200"/>
          </a:xfrm>
        </p:spPr>
        <p:txBody>
          <a:bodyPr>
            <a:noAutofit/>
          </a:bodyPr>
          <a:lstStyle/>
          <a:p>
            <a:r>
              <a:rPr lang="en-US" altLang="en-US" sz="2400" dirty="0" smtClean="0">
                <a:solidFill>
                  <a:srgbClr val="996600"/>
                </a:solidFill>
                <a:latin typeface="Comic Sans MS" pitchFamily="66" charset="0"/>
              </a:rPr>
              <a:t>Viewing Distances </a:t>
            </a:r>
          </a:p>
          <a:p>
            <a:r>
              <a:rPr lang="en-US" altLang="en-US" sz="2400" b="1" dirty="0" smtClean="0">
                <a:solidFill>
                  <a:srgbClr val="996600"/>
                </a:solidFill>
                <a:latin typeface="Comic Sans MS" pitchFamily="66" charset="0"/>
              </a:rPr>
              <a:t>Foreground</a:t>
            </a:r>
            <a:r>
              <a:rPr lang="en-US" altLang="en-US" sz="2400" b="1" dirty="0">
                <a:solidFill>
                  <a:srgbClr val="CC6600"/>
                </a:solidFill>
                <a:latin typeface="Comic Sans MS" pitchFamily="66" charset="0"/>
              </a:rPr>
              <a:t>:</a:t>
            </a:r>
            <a:r>
              <a:rPr lang="en-US" altLang="en-US" sz="2400" dirty="0">
                <a:latin typeface="Comic Sans MS" pitchFamily="66" charset="0"/>
              </a:rPr>
              <a:t> </a:t>
            </a:r>
          </a:p>
          <a:p>
            <a:r>
              <a:rPr lang="en-US" altLang="en-US" sz="2400" dirty="0">
                <a:solidFill>
                  <a:srgbClr val="663300"/>
                </a:solidFill>
                <a:latin typeface="Comic Sans MS" pitchFamily="66" charset="0"/>
              </a:rPr>
              <a:t>0 to ¼ to ½ mile </a:t>
            </a:r>
          </a:p>
        </p:txBody>
      </p:sp>
      <p:sp>
        <p:nvSpPr>
          <p:cNvPr id="110596" name="Rectangle 4"/>
          <p:cNvSpPr>
            <a:spLocks noGrp="1" noChangeArrowheads="1"/>
          </p:cNvSpPr>
          <p:nvPr>
            <p:ph type="title"/>
          </p:nvPr>
        </p:nvSpPr>
        <p:spPr>
          <a:xfrm>
            <a:off x="76200" y="76200"/>
            <a:ext cx="3505200" cy="1371600"/>
          </a:xfrm>
        </p:spPr>
        <p:txBody>
          <a:bodyPr>
            <a:noAutofit/>
          </a:bodyPr>
          <a:lstStyle/>
          <a:p>
            <a:r>
              <a:rPr lang="en-US" altLang="en-US" dirty="0" smtClean="0">
                <a:solidFill>
                  <a:srgbClr val="808000"/>
                </a:solidFill>
                <a:latin typeface="Arial Rounded MT Bold" panose="020F0704030504030204" pitchFamily="34" charset="0"/>
              </a:rPr>
              <a:t>Identifying Distance:</a:t>
            </a:r>
            <a:endParaRPr lang="en-US" altLang="en-US" dirty="0">
              <a:solidFill>
                <a:srgbClr val="808000"/>
              </a:solidFill>
              <a:latin typeface="Arial Rounded MT Bold" panose="020F0704030504030204" pitchFamily="34" charset="0"/>
            </a:endParaRPr>
          </a:p>
        </p:txBody>
      </p:sp>
      <p:sp>
        <p:nvSpPr>
          <p:cNvPr id="110597" name="Rectangle 5"/>
          <p:cNvSpPr>
            <a:spLocks noChangeArrowheads="1"/>
          </p:cNvSpPr>
          <p:nvPr/>
        </p:nvSpPr>
        <p:spPr bwMode="auto">
          <a:xfrm>
            <a:off x="228600" y="2819400"/>
            <a:ext cx="396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b="1" dirty="0">
                <a:solidFill>
                  <a:srgbClr val="996600"/>
                </a:solidFill>
                <a:latin typeface="Comic Sans MS" pitchFamily="66" charset="0"/>
              </a:rPr>
              <a:t>Middle Ground:</a:t>
            </a:r>
            <a:r>
              <a:rPr lang="en-US" altLang="en-US" sz="2400" dirty="0">
                <a:solidFill>
                  <a:srgbClr val="990000"/>
                </a:solidFill>
                <a:latin typeface="Comic Sans MS" pitchFamily="66" charset="0"/>
              </a:rPr>
              <a:t> </a:t>
            </a:r>
          </a:p>
          <a:p>
            <a:r>
              <a:rPr lang="en-US" altLang="en-US" sz="2400" dirty="0">
                <a:solidFill>
                  <a:srgbClr val="663300"/>
                </a:solidFill>
                <a:latin typeface="Comic Sans MS" pitchFamily="66" charset="0"/>
              </a:rPr>
              <a:t>¼ - ½ to 3 - 5 miles</a:t>
            </a:r>
          </a:p>
        </p:txBody>
      </p:sp>
      <p:sp>
        <p:nvSpPr>
          <p:cNvPr id="110598" name="Rectangle 6"/>
          <p:cNvSpPr>
            <a:spLocks noChangeArrowheads="1"/>
          </p:cNvSpPr>
          <p:nvPr/>
        </p:nvSpPr>
        <p:spPr bwMode="auto">
          <a:xfrm>
            <a:off x="228600" y="3733800"/>
            <a:ext cx="396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b="1" dirty="0">
                <a:solidFill>
                  <a:srgbClr val="996600"/>
                </a:solidFill>
                <a:latin typeface="Comic Sans MS" pitchFamily="66" charset="0"/>
              </a:rPr>
              <a:t>Background:</a:t>
            </a:r>
          </a:p>
          <a:p>
            <a:r>
              <a:rPr lang="en-US" altLang="en-US" sz="2400" dirty="0">
                <a:solidFill>
                  <a:srgbClr val="663300"/>
                </a:solidFill>
                <a:latin typeface="Comic Sans MS" pitchFamily="66" charset="0"/>
              </a:rPr>
              <a:t>3-5 to infinity miles</a:t>
            </a:r>
          </a:p>
        </p:txBody>
      </p:sp>
      <p:graphicFrame>
        <p:nvGraphicFramePr>
          <p:cNvPr id="110599" name="Object 7"/>
          <p:cNvGraphicFramePr>
            <a:graphicFrameLocks noChangeAspect="1"/>
          </p:cNvGraphicFramePr>
          <p:nvPr/>
        </p:nvGraphicFramePr>
        <p:xfrm>
          <a:off x="4038600" y="3505200"/>
          <a:ext cx="5159375" cy="3316288"/>
        </p:xfrm>
        <a:graphic>
          <a:graphicData uri="http://schemas.openxmlformats.org/presentationml/2006/ole">
            <mc:AlternateContent xmlns:mc="http://schemas.openxmlformats.org/markup-compatibility/2006">
              <mc:Choice xmlns:v="urn:schemas-microsoft-com:vml" Requires="v">
                <p:oleObj spid="_x0000_s1137" name="CorelDRAW!" r:id="rId4" imgW="6982200" imgH="4302000" progId="CDraw5">
                  <p:embed/>
                </p:oleObj>
              </mc:Choice>
              <mc:Fallback>
                <p:oleObj name="CorelDRAW!" r:id="rId4" imgW="6982200" imgH="4302000" progId="CDraw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505200"/>
                        <a:ext cx="5159375" cy="331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0600" name="Object 8"/>
          <p:cNvGraphicFramePr>
            <a:graphicFrameLocks noChangeAspect="1"/>
          </p:cNvGraphicFramePr>
          <p:nvPr/>
        </p:nvGraphicFramePr>
        <p:xfrm>
          <a:off x="4052888" y="1762125"/>
          <a:ext cx="5130800" cy="1819275"/>
        </p:xfrm>
        <a:graphic>
          <a:graphicData uri="http://schemas.openxmlformats.org/presentationml/2006/ole">
            <mc:AlternateContent xmlns:mc="http://schemas.openxmlformats.org/markup-compatibility/2006">
              <mc:Choice xmlns:v="urn:schemas-microsoft-com:vml" Requires="v">
                <p:oleObj spid="_x0000_s1138" name="CorelDRAW!" r:id="rId6" imgW="6942960" imgH="2359080" progId="CDraw5">
                  <p:embed/>
                </p:oleObj>
              </mc:Choice>
              <mc:Fallback>
                <p:oleObj name="CorelDRAW!" r:id="rId6" imgW="6942960" imgH="2359080" progId="CDraw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888" y="1762125"/>
                        <a:ext cx="5130800"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0601" name="Object 9"/>
          <p:cNvGraphicFramePr>
            <a:graphicFrameLocks noChangeAspect="1"/>
          </p:cNvGraphicFramePr>
          <p:nvPr/>
        </p:nvGraphicFramePr>
        <p:xfrm>
          <a:off x="4067175" y="19050"/>
          <a:ext cx="5130800" cy="1819275"/>
        </p:xfrm>
        <a:graphic>
          <a:graphicData uri="http://schemas.openxmlformats.org/presentationml/2006/ole">
            <mc:AlternateContent xmlns:mc="http://schemas.openxmlformats.org/markup-compatibility/2006">
              <mc:Choice xmlns:v="urn:schemas-microsoft-com:vml" Requires="v">
                <p:oleObj spid="_x0000_s1139" name="CorelDRAW!" r:id="rId8" imgW="6942960" imgH="2359080" progId="CDraw5">
                  <p:embed/>
                </p:oleObj>
              </mc:Choice>
              <mc:Fallback>
                <p:oleObj name="CorelDRAW!" r:id="rId8" imgW="6942960" imgH="2359080" progId="CDraw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19050"/>
                        <a:ext cx="5130800"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0602" name="Rectangle 10"/>
          <p:cNvSpPr>
            <a:spLocks noChangeArrowheads="1"/>
          </p:cNvSpPr>
          <p:nvPr/>
        </p:nvSpPr>
        <p:spPr bwMode="auto">
          <a:xfrm>
            <a:off x="228600" y="4572000"/>
            <a:ext cx="3581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Specific </a:t>
            </a:r>
            <a:r>
              <a:rPr lang="en-US" altLang="en-US" sz="2400" dirty="0" smtClean="0">
                <a:solidFill>
                  <a:srgbClr val="663300"/>
                </a:solidFill>
                <a:latin typeface="Comic Sans MS" pitchFamily="66" charset="0"/>
              </a:rPr>
              <a:t>characteristics </a:t>
            </a:r>
            <a:r>
              <a:rPr lang="en-US" altLang="en-US" sz="2400" dirty="0">
                <a:solidFill>
                  <a:srgbClr val="663300"/>
                </a:solidFill>
                <a:latin typeface="Comic Sans MS" pitchFamily="66" charset="0"/>
              </a:rPr>
              <a:t>of each distance are on the following slides</a:t>
            </a:r>
            <a:r>
              <a:rPr lang="en-US" altLang="en-US" sz="2400" dirty="0" smtClean="0">
                <a:solidFill>
                  <a:srgbClr val="663300"/>
                </a:solidFill>
                <a:latin typeface="Comic Sans MS" pitchFamily="66" charset="0"/>
              </a:rPr>
              <a:t>.</a:t>
            </a:r>
            <a:br>
              <a:rPr lang="en-US" altLang="en-US" sz="2400" dirty="0" smtClean="0">
                <a:solidFill>
                  <a:srgbClr val="663300"/>
                </a:solidFill>
                <a:latin typeface="Comic Sans MS" pitchFamily="66" charset="0"/>
              </a:rPr>
            </a:br>
            <a:r>
              <a:rPr lang="en-US" altLang="en-US" sz="1400" dirty="0" smtClean="0">
                <a:solidFill>
                  <a:srgbClr val="663300"/>
                </a:solidFill>
                <a:latin typeface="Comic Sans MS" pitchFamily="66" charset="0"/>
              </a:rPr>
              <a:t>(Specifics on following slides)</a:t>
            </a:r>
            <a:endParaRPr lang="en-US" altLang="en-US" sz="1400" dirty="0">
              <a:solidFill>
                <a:srgbClr val="663300"/>
              </a:solidFill>
              <a:latin typeface="Comic Sans MS" pitchFamily="66" charset="0"/>
            </a:endParaRPr>
          </a:p>
        </p:txBody>
      </p:sp>
      <p:sp>
        <p:nvSpPr>
          <p:cNvPr id="110603" name="Rectangle 11"/>
          <p:cNvSpPr>
            <a:spLocks noChangeArrowheads="1"/>
          </p:cNvSpPr>
          <p:nvPr/>
        </p:nvSpPr>
        <p:spPr bwMode="auto">
          <a:xfrm rot="16200000">
            <a:off x="3048000" y="4800600"/>
            <a:ext cx="1828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Foreground </a:t>
            </a:r>
          </a:p>
        </p:txBody>
      </p:sp>
      <p:sp>
        <p:nvSpPr>
          <p:cNvPr id="110604" name="Rectangle 12"/>
          <p:cNvSpPr>
            <a:spLocks noChangeArrowheads="1"/>
          </p:cNvSpPr>
          <p:nvPr/>
        </p:nvSpPr>
        <p:spPr bwMode="auto">
          <a:xfrm rot="16200000">
            <a:off x="2819400" y="243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Middle Ground </a:t>
            </a:r>
          </a:p>
        </p:txBody>
      </p:sp>
      <p:sp>
        <p:nvSpPr>
          <p:cNvPr id="110605" name="Rectangle 13"/>
          <p:cNvSpPr>
            <a:spLocks noChangeArrowheads="1"/>
          </p:cNvSpPr>
          <p:nvPr/>
        </p:nvSpPr>
        <p:spPr bwMode="auto">
          <a:xfrm rot="16200000">
            <a:off x="3009900" y="6477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Background</a:t>
            </a:r>
          </a:p>
        </p:txBody>
      </p:sp>
      <p:sp>
        <p:nvSpPr>
          <p:cNvPr id="15" name="Slide Number Placeholder 5"/>
          <p:cNvSpPr txBox="1">
            <a:spLocks/>
          </p:cNvSpPr>
          <p:nvPr/>
        </p:nvSpPr>
        <p:spPr>
          <a:xfrm>
            <a:off x="8077200" y="6248400"/>
            <a:ext cx="609600" cy="473075"/>
          </a:xfrm>
          <a:prstGeom prst="rect">
            <a:avLst/>
          </a:prstGeom>
        </p:spPr>
        <p:txBody>
          <a:bodyPr vert="horz" lIns="91440" tIns="45720" rIns="91440" bIns="45720" rtlCol="0" anchor="ctr"/>
          <a:lstStyle>
            <a:defPPr>
              <a:defRPr lang="en-US"/>
            </a:defPPr>
            <a:lvl1pPr marL="0" algn="r" defTabSz="914400" rtl="0" eaLnBrk="1" latinLnBrk="0" hangingPunct="1">
              <a:defRPr sz="4400" kern="1200">
                <a:solidFill>
                  <a:schemeClr val="tx2"/>
                </a:solidFill>
                <a:latin typeface="Arial" panose="020B0604020202020204" pitchFamily="34" charset="0"/>
                <a:ea typeface="+mn-ea"/>
                <a:cs typeface="+mn-cs"/>
              </a:defRPr>
            </a:lvl1pPr>
            <a:lvl2pPr marL="742950" indent="-285750" algn="l" defTabSz="914400" rtl="0" eaLnBrk="1" latinLnBrk="0" hangingPunct="1">
              <a:defRPr sz="4400" kern="1200">
                <a:solidFill>
                  <a:schemeClr val="tx2"/>
                </a:solidFill>
                <a:latin typeface="Arial" panose="020B0604020202020204" pitchFamily="34" charset="0"/>
                <a:ea typeface="+mn-ea"/>
                <a:cs typeface="+mn-cs"/>
              </a:defRPr>
            </a:lvl2pPr>
            <a:lvl3pPr marL="1143000" indent="-228600" algn="l" defTabSz="914400" rtl="0" eaLnBrk="1" latinLnBrk="0" hangingPunct="1">
              <a:defRPr sz="4400" kern="1200">
                <a:solidFill>
                  <a:schemeClr val="tx2"/>
                </a:solidFill>
                <a:latin typeface="Arial" panose="020B0604020202020204" pitchFamily="34" charset="0"/>
                <a:ea typeface="+mn-ea"/>
                <a:cs typeface="+mn-cs"/>
              </a:defRPr>
            </a:lvl3pPr>
            <a:lvl4pPr marL="1600200" indent="-228600" algn="l" defTabSz="914400" rtl="0" eaLnBrk="1" latinLnBrk="0" hangingPunct="1">
              <a:defRPr sz="4400" kern="1200">
                <a:solidFill>
                  <a:schemeClr val="tx2"/>
                </a:solidFill>
                <a:latin typeface="Arial" panose="020B0604020202020204" pitchFamily="34" charset="0"/>
                <a:ea typeface="+mn-ea"/>
                <a:cs typeface="+mn-cs"/>
              </a:defRPr>
            </a:lvl4pPr>
            <a:lvl5pPr marL="2057400" indent="-228600" algn="l" defTabSz="914400" rtl="0" eaLnBrk="1" latinLnBrk="0" hangingPunct="1">
              <a:defRPr sz="4400" kern="1200">
                <a:solidFill>
                  <a:schemeClr val="tx2"/>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9pPr>
          </a:lstStyle>
          <a:p>
            <a:fld id="{5C257221-442F-4C78-BCAD-C22D0FB8EC93}" type="slidenum">
              <a:rPr lang="en-US" altLang="en-US" sz="1400" smtClean="0">
                <a:solidFill>
                  <a:schemeClr val="bg1"/>
                </a:solidFill>
                <a:latin typeface="Times New Roman" panose="02020603050405020304" pitchFamily="18" charset="0"/>
              </a:rPr>
              <a:pPr/>
              <a:t>21</a:t>
            </a:fld>
            <a:endParaRPr lang="en-US" altLang="en-US" sz="1400" dirty="0">
              <a:solidFill>
                <a:schemeClr val="bg1"/>
              </a:solidFill>
              <a:latin typeface="Times New Roman" panose="02020603050405020304" pitchFamily="18" charset="0"/>
            </a:endParaRPr>
          </a:p>
        </p:txBody>
      </p:sp>
      <p:sp>
        <p:nvSpPr>
          <p:cNvPr id="16"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bg1"/>
                </a:solidFill>
              </a:rPr>
              <a:t>(click to advance)</a:t>
            </a:r>
          </a:p>
        </p:txBody>
      </p:sp>
    </p:spTree>
    <p:extLst>
      <p:ext uri="{BB962C8B-B14F-4D97-AF65-F5344CB8AC3E}">
        <p14:creationId xmlns:p14="http://schemas.microsoft.com/office/powerpoint/2010/main" val="4553005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10599"/>
                                        </p:tgtEl>
                                        <p:attrNameLst>
                                          <p:attrName>style.visibility</p:attrName>
                                        </p:attrNameLst>
                                      </p:cBhvr>
                                      <p:to>
                                        <p:strVal val="visible"/>
                                      </p:to>
                                    </p:set>
                                    <p:animEffect transition="in" filter="dissolve">
                                      <p:cBhvr>
                                        <p:cTn id="7" dur="500"/>
                                        <p:tgtEl>
                                          <p:spTgt spid="110599"/>
                                        </p:tgtEl>
                                      </p:cBhvr>
                                    </p:animEffect>
                                  </p:childTnLst>
                                </p:cTn>
                              </p:par>
                            </p:childTnLst>
                          </p:cTn>
                        </p:par>
                        <p:par>
                          <p:cTn id="8" fill="hold" nodeType="afterGroup">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110603">
                                            <p:txEl>
                                              <p:pRg st="0" end="0"/>
                                            </p:txEl>
                                          </p:spTgt>
                                        </p:tgtEl>
                                        <p:attrNameLst>
                                          <p:attrName>style.visibility</p:attrName>
                                        </p:attrNameLst>
                                      </p:cBhvr>
                                      <p:to>
                                        <p:strVal val="visible"/>
                                      </p:to>
                                    </p:set>
                                    <p:animEffect transition="in" filter="wipe(up)">
                                      <p:cBhvr>
                                        <p:cTn id="11" dur="500"/>
                                        <p:tgtEl>
                                          <p:spTgt spid="110603">
                                            <p:txEl>
                                              <p:pRg st="0" end="0"/>
                                            </p:txEl>
                                          </p:spTgt>
                                        </p:tgtEl>
                                      </p:cBhvr>
                                    </p:animEffect>
                                  </p:childTnLst>
                                </p:cTn>
                              </p:par>
                            </p:childTnLst>
                          </p:cTn>
                        </p:par>
                        <p:par>
                          <p:cTn id="12" fill="hold" nodeType="afterGroup">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10595">
                                            <p:txEl>
                                              <p:pRg st="0" end="0"/>
                                            </p:txEl>
                                          </p:spTgt>
                                        </p:tgtEl>
                                        <p:attrNameLst>
                                          <p:attrName>style.visibility</p:attrName>
                                        </p:attrNameLst>
                                      </p:cBhvr>
                                      <p:to>
                                        <p:strVal val="visible"/>
                                      </p:to>
                                    </p:set>
                                    <p:animEffect transition="in" filter="wipe(up)">
                                      <p:cBhvr>
                                        <p:cTn id="15" dur="500"/>
                                        <p:tgtEl>
                                          <p:spTgt spid="110595">
                                            <p:txEl>
                                              <p:pRg st="0" end="0"/>
                                            </p:txEl>
                                          </p:spTgt>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110595">
                                            <p:txEl>
                                              <p:pRg st="1" end="1"/>
                                            </p:txEl>
                                          </p:spTgt>
                                        </p:tgtEl>
                                        <p:attrNameLst>
                                          <p:attrName>style.visibility</p:attrName>
                                        </p:attrNameLst>
                                      </p:cBhvr>
                                      <p:to>
                                        <p:strVal val="visible"/>
                                      </p:to>
                                    </p:set>
                                    <p:animEffect transition="in" filter="wipe(up)">
                                      <p:cBhvr>
                                        <p:cTn id="19" dur="500"/>
                                        <p:tgtEl>
                                          <p:spTgt spid="110595">
                                            <p:txEl>
                                              <p:pRg st="1" end="1"/>
                                            </p:txEl>
                                          </p:spTgt>
                                        </p:tgtEl>
                                      </p:cBhvr>
                                    </p:animEffect>
                                  </p:childTnLst>
                                </p:cTn>
                              </p:par>
                            </p:childTnLst>
                          </p:cTn>
                        </p:par>
                        <p:par>
                          <p:cTn id="20" fill="hold" nodeType="afterGroup">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Effect transition="in" filter="wipe(up)">
                                      <p:cBhvr>
                                        <p:cTn id="23" dur="500"/>
                                        <p:tgtEl>
                                          <p:spTgt spid="110595">
                                            <p:txEl>
                                              <p:pRg st="2" end="2"/>
                                            </p:txEl>
                                          </p:spTgt>
                                        </p:tgtEl>
                                      </p:cBhvr>
                                    </p:animEffect>
                                  </p:childTnLst>
                                </p:cTn>
                              </p:par>
                            </p:childTnLst>
                          </p:cTn>
                        </p:par>
                        <p:par>
                          <p:cTn id="24" fill="hold" nodeType="withGroup">
                            <p:stCondLst>
                              <p:cond delay="3500"/>
                            </p:stCondLst>
                            <p:childTnLst>
                              <p:par>
                                <p:cTn id="25" presetID="9" presetClass="entr" presetSubtype="0" fill="hold" nodeType="afterEffect">
                                  <p:stCondLst>
                                    <p:cond delay="2000"/>
                                  </p:stCondLst>
                                  <p:childTnLst>
                                    <p:set>
                                      <p:cBhvr>
                                        <p:cTn id="26" dur="1" fill="hold">
                                          <p:stCondLst>
                                            <p:cond delay="0"/>
                                          </p:stCondLst>
                                        </p:cTn>
                                        <p:tgtEl>
                                          <p:spTgt spid="110600"/>
                                        </p:tgtEl>
                                        <p:attrNameLst>
                                          <p:attrName>style.visibility</p:attrName>
                                        </p:attrNameLst>
                                      </p:cBhvr>
                                      <p:to>
                                        <p:strVal val="visible"/>
                                      </p:to>
                                    </p:set>
                                    <p:animEffect transition="in" filter="dissolve">
                                      <p:cBhvr>
                                        <p:cTn id="27" dur="500"/>
                                        <p:tgtEl>
                                          <p:spTgt spid="110600"/>
                                        </p:tgtEl>
                                      </p:cBhvr>
                                    </p:animEffect>
                                  </p:childTnLst>
                                </p:cTn>
                              </p:par>
                            </p:childTnLst>
                          </p:cTn>
                        </p:par>
                        <p:par>
                          <p:cTn id="28" fill="hold" nodeType="afterGroup">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110604">
                                            <p:txEl>
                                              <p:pRg st="0" end="0"/>
                                            </p:txEl>
                                          </p:spTgt>
                                        </p:tgtEl>
                                        <p:attrNameLst>
                                          <p:attrName>style.visibility</p:attrName>
                                        </p:attrNameLst>
                                      </p:cBhvr>
                                      <p:to>
                                        <p:strVal val="visible"/>
                                      </p:to>
                                    </p:set>
                                    <p:animEffect transition="in" filter="wipe(up)">
                                      <p:cBhvr>
                                        <p:cTn id="31" dur="500"/>
                                        <p:tgtEl>
                                          <p:spTgt spid="110604">
                                            <p:txEl>
                                              <p:pRg st="0" end="0"/>
                                            </p:txEl>
                                          </p:spTgt>
                                        </p:tgtEl>
                                      </p:cBhvr>
                                    </p:animEffect>
                                  </p:childTnLst>
                                </p:cTn>
                              </p:par>
                            </p:childTnLst>
                          </p:cTn>
                        </p:par>
                        <p:par>
                          <p:cTn id="32" fill="hold" nodeType="afterGroup">
                            <p:stCondLst>
                              <p:cond delay="6500"/>
                            </p:stCondLst>
                            <p:childTnLst>
                              <p:par>
                                <p:cTn id="33" presetID="22" presetClass="entr" presetSubtype="1" fill="hold" grpId="0" nodeType="afterEffect">
                                  <p:stCondLst>
                                    <p:cond delay="0"/>
                                  </p:stCondLst>
                                  <p:childTnLst>
                                    <p:set>
                                      <p:cBhvr>
                                        <p:cTn id="34" dur="1" fill="hold">
                                          <p:stCondLst>
                                            <p:cond delay="0"/>
                                          </p:stCondLst>
                                        </p:cTn>
                                        <p:tgtEl>
                                          <p:spTgt spid="110597">
                                            <p:txEl>
                                              <p:pRg st="0" end="0"/>
                                            </p:txEl>
                                          </p:spTgt>
                                        </p:tgtEl>
                                        <p:attrNameLst>
                                          <p:attrName>style.visibility</p:attrName>
                                        </p:attrNameLst>
                                      </p:cBhvr>
                                      <p:to>
                                        <p:strVal val="visible"/>
                                      </p:to>
                                    </p:set>
                                    <p:animEffect transition="in" filter="wipe(up)">
                                      <p:cBhvr>
                                        <p:cTn id="35" dur="500"/>
                                        <p:tgtEl>
                                          <p:spTgt spid="110597">
                                            <p:txEl>
                                              <p:pRg st="0" end="0"/>
                                            </p:txEl>
                                          </p:spTgt>
                                        </p:tgtEl>
                                      </p:cBhvr>
                                    </p:animEffect>
                                  </p:childTnLst>
                                </p:cTn>
                              </p:par>
                            </p:childTnLst>
                          </p:cTn>
                        </p:par>
                        <p:par>
                          <p:cTn id="36" fill="hold" nodeType="afterGroup">
                            <p:stCondLst>
                              <p:cond delay="7000"/>
                            </p:stCondLst>
                            <p:childTnLst>
                              <p:par>
                                <p:cTn id="37" presetID="22" presetClass="entr" presetSubtype="1" fill="hold" grpId="0" nodeType="afterEffect">
                                  <p:stCondLst>
                                    <p:cond delay="0"/>
                                  </p:stCondLst>
                                  <p:childTnLst>
                                    <p:set>
                                      <p:cBhvr>
                                        <p:cTn id="38" dur="1" fill="hold">
                                          <p:stCondLst>
                                            <p:cond delay="0"/>
                                          </p:stCondLst>
                                        </p:cTn>
                                        <p:tgtEl>
                                          <p:spTgt spid="110597">
                                            <p:txEl>
                                              <p:pRg st="1" end="1"/>
                                            </p:txEl>
                                          </p:spTgt>
                                        </p:tgtEl>
                                        <p:attrNameLst>
                                          <p:attrName>style.visibility</p:attrName>
                                        </p:attrNameLst>
                                      </p:cBhvr>
                                      <p:to>
                                        <p:strVal val="visible"/>
                                      </p:to>
                                    </p:set>
                                    <p:animEffect transition="in" filter="wipe(up)">
                                      <p:cBhvr>
                                        <p:cTn id="39" dur="500"/>
                                        <p:tgtEl>
                                          <p:spTgt spid="110597">
                                            <p:txEl>
                                              <p:pRg st="1" end="1"/>
                                            </p:txEl>
                                          </p:spTgt>
                                        </p:tgtEl>
                                      </p:cBhvr>
                                    </p:animEffect>
                                  </p:childTnLst>
                                </p:cTn>
                              </p:par>
                            </p:childTnLst>
                          </p:cTn>
                        </p:par>
                        <p:par>
                          <p:cTn id="40" fill="hold" nodeType="withGroup">
                            <p:stCondLst>
                              <p:cond delay="7500"/>
                            </p:stCondLst>
                            <p:childTnLst>
                              <p:par>
                                <p:cTn id="41" presetID="9" presetClass="entr" presetSubtype="0" fill="hold" nodeType="afterEffect">
                                  <p:stCondLst>
                                    <p:cond delay="2000"/>
                                  </p:stCondLst>
                                  <p:childTnLst>
                                    <p:set>
                                      <p:cBhvr>
                                        <p:cTn id="42" dur="1" fill="hold">
                                          <p:stCondLst>
                                            <p:cond delay="0"/>
                                          </p:stCondLst>
                                        </p:cTn>
                                        <p:tgtEl>
                                          <p:spTgt spid="110601"/>
                                        </p:tgtEl>
                                        <p:attrNameLst>
                                          <p:attrName>style.visibility</p:attrName>
                                        </p:attrNameLst>
                                      </p:cBhvr>
                                      <p:to>
                                        <p:strVal val="visible"/>
                                      </p:to>
                                    </p:set>
                                    <p:animEffect transition="in" filter="dissolve">
                                      <p:cBhvr>
                                        <p:cTn id="43" dur="500"/>
                                        <p:tgtEl>
                                          <p:spTgt spid="110601"/>
                                        </p:tgtEl>
                                      </p:cBhvr>
                                    </p:animEffect>
                                  </p:childTnLst>
                                </p:cTn>
                              </p:par>
                            </p:childTnLst>
                          </p:cTn>
                        </p:par>
                        <p:par>
                          <p:cTn id="44" fill="hold" nodeType="afterGroup">
                            <p:stCondLst>
                              <p:cond delay="10000"/>
                            </p:stCondLst>
                            <p:childTnLst>
                              <p:par>
                                <p:cTn id="45" presetID="22" presetClass="entr" presetSubtype="1" fill="hold" grpId="0" nodeType="afterEffect">
                                  <p:stCondLst>
                                    <p:cond delay="0"/>
                                  </p:stCondLst>
                                  <p:childTnLst>
                                    <p:set>
                                      <p:cBhvr>
                                        <p:cTn id="46" dur="1" fill="hold">
                                          <p:stCondLst>
                                            <p:cond delay="0"/>
                                          </p:stCondLst>
                                        </p:cTn>
                                        <p:tgtEl>
                                          <p:spTgt spid="110605">
                                            <p:txEl>
                                              <p:pRg st="0" end="0"/>
                                            </p:txEl>
                                          </p:spTgt>
                                        </p:tgtEl>
                                        <p:attrNameLst>
                                          <p:attrName>style.visibility</p:attrName>
                                        </p:attrNameLst>
                                      </p:cBhvr>
                                      <p:to>
                                        <p:strVal val="visible"/>
                                      </p:to>
                                    </p:set>
                                    <p:animEffect transition="in" filter="wipe(up)">
                                      <p:cBhvr>
                                        <p:cTn id="47" dur="500"/>
                                        <p:tgtEl>
                                          <p:spTgt spid="110605">
                                            <p:txEl>
                                              <p:pRg st="0" end="0"/>
                                            </p:txEl>
                                          </p:spTgt>
                                        </p:tgtEl>
                                      </p:cBhvr>
                                    </p:animEffect>
                                  </p:childTnLst>
                                </p:cTn>
                              </p:par>
                            </p:childTnLst>
                          </p:cTn>
                        </p:par>
                        <p:par>
                          <p:cTn id="48" fill="hold" nodeType="afterGroup">
                            <p:stCondLst>
                              <p:cond delay="10500"/>
                            </p:stCondLst>
                            <p:childTnLst>
                              <p:par>
                                <p:cTn id="49" presetID="22" presetClass="entr" presetSubtype="1" fill="hold" grpId="0" nodeType="afterEffect">
                                  <p:stCondLst>
                                    <p:cond delay="0"/>
                                  </p:stCondLst>
                                  <p:childTnLst>
                                    <p:set>
                                      <p:cBhvr>
                                        <p:cTn id="50" dur="1" fill="hold">
                                          <p:stCondLst>
                                            <p:cond delay="0"/>
                                          </p:stCondLst>
                                        </p:cTn>
                                        <p:tgtEl>
                                          <p:spTgt spid="110598">
                                            <p:txEl>
                                              <p:pRg st="0" end="0"/>
                                            </p:txEl>
                                          </p:spTgt>
                                        </p:tgtEl>
                                        <p:attrNameLst>
                                          <p:attrName>style.visibility</p:attrName>
                                        </p:attrNameLst>
                                      </p:cBhvr>
                                      <p:to>
                                        <p:strVal val="visible"/>
                                      </p:to>
                                    </p:set>
                                    <p:animEffect transition="in" filter="wipe(up)">
                                      <p:cBhvr>
                                        <p:cTn id="51" dur="500"/>
                                        <p:tgtEl>
                                          <p:spTgt spid="110598">
                                            <p:txEl>
                                              <p:pRg st="0" end="0"/>
                                            </p:txEl>
                                          </p:spTgt>
                                        </p:tgtEl>
                                      </p:cBhvr>
                                    </p:animEffect>
                                  </p:childTnLst>
                                </p:cTn>
                              </p:par>
                            </p:childTnLst>
                          </p:cTn>
                        </p:par>
                        <p:par>
                          <p:cTn id="52" fill="hold" nodeType="afterGroup">
                            <p:stCondLst>
                              <p:cond delay="11000"/>
                            </p:stCondLst>
                            <p:childTnLst>
                              <p:par>
                                <p:cTn id="53" presetID="22" presetClass="entr" presetSubtype="1" fill="hold" grpId="0" nodeType="afterEffect">
                                  <p:stCondLst>
                                    <p:cond delay="0"/>
                                  </p:stCondLst>
                                  <p:childTnLst>
                                    <p:set>
                                      <p:cBhvr>
                                        <p:cTn id="54" dur="1" fill="hold">
                                          <p:stCondLst>
                                            <p:cond delay="0"/>
                                          </p:stCondLst>
                                        </p:cTn>
                                        <p:tgtEl>
                                          <p:spTgt spid="110598">
                                            <p:txEl>
                                              <p:pRg st="1" end="1"/>
                                            </p:txEl>
                                          </p:spTgt>
                                        </p:tgtEl>
                                        <p:attrNameLst>
                                          <p:attrName>style.visibility</p:attrName>
                                        </p:attrNameLst>
                                      </p:cBhvr>
                                      <p:to>
                                        <p:strVal val="visible"/>
                                      </p:to>
                                    </p:set>
                                    <p:animEffect transition="in" filter="wipe(up)">
                                      <p:cBhvr>
                                        <p:cTn id="55" dur="500"/>
                                        <p:tgtEl>
                                          <p:spTgt spid="110598">
                                            <p:txEl>
                                              <p:pRg st="1" end="1"/>
                                            </p:txEl>
                                          </p:spTgt>
                                        </p:tgtEl>
                                      </p:cBhvr>
                                    </p:animEffect>
                                  </p:childTnLst>
                                </p:cTn>
                              </p:par>
                            </p:childTnLst>
                          </p:cTn>
                        </p:par>
                        <p:par>
                          <p:cTn id="56" fill="hold" nodeType="withGroup">
                            <p:stCondLst>
                              <p:cond delay="11500"/>
                            </p:stCondLst>
                            <p:childTnLst>
                              <p:par>
                                <p:cTn id="57" presetID="22" presetClass="entr" presetSubtype="1" fill="hold" grpId="0" nodeType="afterEffect">
                                  <p:stCondLst>
                                    <p:cond delay="1500"/>
                                  </p:stCondLst>
                                  <p:childTnLst>
                                    <p:set>
                                      <p:cBhvr>
                                        <p:cTn id="58" dur="1" fill="hold">
                                          <p:stCondLst>
                                            <p:cond delay="0"/>
                                          </p:stCondLst>
                                        </p:cTn>
                                        <p:tgtEl>
                                          <p:spTgt spid="110602">
                                            <p:txEl>
                                              <p:pRg st="0" end="0"/>
                                            </p:txEl>
                                          </p:spTgt>
                                        </p:tgtEl>
                                        <p:attrNameLst>
                                          <p:attrName>style.visibility</p:attrName>
                                        </p:attrNameLst>
                                      </p:cBhvr>
                                      <p:to>
                                        <p:strVal val="visible"/>
                                      </p:to>
                                    </p:set>
                                    <p:animEffect transition="in" filter="wipe(up)">
                                      <p:cBhvr>
                                        <p:cTn id="59" dur="500"/>
                                        <p:tgtEl>
                                          <p:spTgt spid="110602">
                                            <p:txEl>
                                              <p:pRg st="0" end="0"/>
                                            </p:txEl>
                                          </p:spTgt>
                                        </p:tgtEl>
                                      </p:cBhvr>
                                    </p:animEffect>
                                  </p:childTnLst>
                                </p:cTn>
                              </p:par>
                            </p:childTnLst>
                          </p:cTn>
                        </p:par>
                        <p:par>
                          <p:cTn id="60" fill="hold">
                            <p:stCondLst>
                              <p:cond delay="13500"/>
                            </p:stCondLst>
                            <p:childTnLst>
                              <p:par>
                                <p:cTn id="61" presetID="10" presetClass="entr" presetSubtype="0" fill="hold" grpId="0" nodeType="afterEffect">
                                  <p:stCondLst>
                                    <p:cond delay="150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advAuto="0"/>
      <p:bldP spid="110597" grpId="0" build="p" autoUpdateAnimBg="0" advAuto="0"/>
      <p:bldP spid="110598" grpId="0" build="p" autoUpdateAnimBg="0" advAuto="0"/>
      <p:bldP spid="110602" grpId="0" build="p" autoUpdateAnimBg="0"/>
      <p:bldP spid="110603" grpId="0" build="p" autoUpdateAnimBg="0" advAuto="0"/>
      <p:bldP spid="110604" grpId="0" build="p" autoUpdateAnimBg="0" advAuto="0"/>
      <p:bldP spid="110605" grpId="0" build="p" autoUpdateAnimBg="0" advAuto="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Slide Number Placeholder 6"/>
          <p:cNvSpPr>
            <a:spLocks noGrp="1"/>
          </p:cNvSpPr>
          <p:nvPr>
            <p:ph type="sldNum" sz="quarter" idx="12"/>
          </p:nvPr>
        </p:nvSpPr>
        <p:spPr/>
        <p:txBody>
          <a:bodyPr/>
          <a:lstStyle/>
          <a:p>
            <a:fld id="{1B6A2F42-BAD3-48CE-A98D-8B9636675C22}" type="slidenum">
              <a:rPr lang="en-US" altLang="en-US"/>
              <a:pPr/>
              <a:t>22</a:t>
            </a:fld>
            <a:endParaRPr lang="en-US" altLang="en-US"/>
          </a:p>
        </p:txBody>
      </p:sp>
      <p:pic>
        <p:nvPicPr>
          <p:cNvPr id="111618" name="Picture 2" descr="C:\aaslides\visual\VS05foregroun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1619" name="Rectangle 3"/>
          <p:cNvSpPr>
            <a:spLocks noGrp="1" noChangeArrowheads="1"/>
          </p:cNvSpPr>
          <p:nvPr>
            <p:ph type="body" sz="half" idx="1"/>
          </p:nvPr>
        </p:nvSpPr>
        <p:spPr>
          <a:xfrm>
            <a:off x="228600" y="1295400"/>
            <a:ext cx="3581400" cy="2286000"/>
          </a:xfrm>
        </p:spPr>
        <p:txBody>
          <a:bodyPr/>
          <a:lstStyle/>
          <a:p>
            <a:pPr>
              <a:lnSpc>
                <a:spcPct val="90000"/>
              </a:lnSpc>
            </a:pPr>
            <a:r>
              <a:rPr lang="en-US" altLang="en-US" sz="2400" b="1" dirty="0">
                <a:solidFill>
                  <a:srgbClr val="663300"/>
                </a:solidFill>
                <a:latin typeface="Comic Sans MS" pitchFamily="66" charset="0"/>
              </a:rPr>
              <a:t>Rule</a:t>
            </a:r>
            <a:r>
              <a:rPr lang="en-US" altLang="en-US" sz="2400" dirty="0">
                <a:solidFill>
                  <a:srgbClr val="663300"/>
                </a:solidFill>
                <a:latin typeface="Comic Sans MS" pitchFamily="66" charset="0"/>
              </a:rPr>
              <a:t>: </a:t>
            </a:r>
            <a:r>
              <a:rPr lang="en-US" altLang="en-US" sz="2400" dirty="0">
                <a:solidFill>
                  <a:schemeClr val="hlink"/>
                </a:solidFill>
                <a:latin typeface="Comic Sans MS" pitchFamily="66" charset="0"/>
              </a:rPr>
              <a:t>Color, texture, and form change with distance</a:t>
            </a:r>
          </a:p>
          <a:p>
            <a:pPr>
              <a:lnSpc>
                <a:spcPct val="90000"/>
              </a:lnSpc>
            </a:pPr>
            <a:r>
              <a:rPr lang="en-US" altLang="en-US" sz="2400" dirty="0">
                <a:solidFill>
                  <a:srgbClr val="663300"/>
                </a:solidFill>
                <a:latin typeface="Comic Sans MS" pitchFamily="66" charset="0"/>
              </a:rPr>
              <a:t>Colors appear as they actually are</a:t>
            </a:r>
          </a:p>
        </p:txBody>
      </p:sp>
      <p:sp>
        <p:nvSpPr>
          <p:cNvPr id="111620" name="Rectangle 4"/>
          <p:cNvSpPr>
            <a:spLocks noGrp="1" noChangeArrowheads="1"/>
          </p:cNvSpPr>
          <p:nvPr>
            <p:ph type="title"/>
          </p:nvPr>
        </p:nvSpPr>
        <p:spPr>
          <a:xfrm>
            <a:off x="533400" y="76200"/>
            <a:ext cx="7772400" cy="1143000"/>
          </a:xfrm>
        </p:spPr>
        <p:txBody>
          <a:bodyPr>
            <a:normAutofit/>
          </a:bodyPr>
          <a:lstStyle/>
          <a:p>
            <a:pPr algn="l"/>
            <a:r>
              <a:rPr lang="en-US" altLang="en-US" sz="4000" dirty="0">
                <a:solidFill>
                  <a:srgbClr val="808000"/>
                </a:solidFill>
                <a:latin typeface="Arial Rounded MT Bold" panose="020F0704030504030204" pitchFamily="34" charset="0"/>
              </a:rPr>
              <a:t>Foreground:</a:t>
            </a:r>
          </a:p>
        </p:txBody>
      </p:sp>
      <p:sp>
        <p:nvSpPr>
          <p:cNvPr id="111621" name="Rectangle 5"/>
          <p:cNvSpPr>
            <a:spLocks noChangeArrowheads="1"/>
          </p:cNvSpPr>
          <p:nvPr/>
        </p:nvSpPr>
        <p:spPr bwMode="auto">
          <a:xfrm>
            <a:off x="228600" y="3200400"/>
            <a:ext cx="396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0 to ¼ to ½ mile</a:t>
            </a:r>
          </a:p>
          <a:p>
            <a:pPr>
              <a:buFontTx/>
              <a:buNone/>
            </a:pPr>
            <a:endParaRPr lang="en-US" altLang="en-US" sz="2400" dirty="0">
              <a:solidFill>
                <a:srgbClr val="663300"/>
              </a:solidFill>
              <a:latin typeface="Comic Sans MS" pitchFamily="66" charset="0"/>
            </a:endParaRPr>
          </a:p>
          <a:p>
            <a:endParaRPr lang="en-US" altLang="en-US" sz="2400" dirty="0">
              <a:solidFill>
                <a:srgbClr val="663300"/>
              </a:solidFill>
              <a:latin typeface="Comic Sans MS" pitchFamily="66" charset="0"/>
            </a:endParaRPr>
          </a:p>
        </p:txBody>
      </p:sp>
      <p:sp>
        <p:nvSpPr>
          <p:cNvPr id="111622" name="Rectangle 6"/>
          <p:cNvSpPr>
            <a:spLocks noChangeArrowheads="1"/>
          </p:cNvSpPr>
          <p:nvPr/>
        </p:nvSpPr>
        <p:spPr bwMode="auto">
          <a:xfrm>
            <a:off x="228600" y="3733800"/>
            <a:ext cx="3581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You see the individual branches on the trees</a:t>
            </a:r>
          </a:p>
        </p:txBody>
      </p:sp>
      <p:graphicFrame>
        <p:nvGraphicFramePr>
          <p:cNvPr id="111624" name="Object 8"/>
          <p:cNvGraphicFramePr>
            <a:graphicFrameLocks noChangeAspect="1"/>
          </p:cNvGraphicFramePr>
          <p:nvPr/>
        </p:nvGraphicFramePr>
        <p:xfrm>
          <a:off x="4038600" y="3527425"/>
          <a:ext cx="392113" cy="3270250"/>
        </p:xfrm>
        <a:graphic>
          <a:graphicData uri="http://schemas.openxmlformats.org/presentationml/2006/ole">
            <mc:AlternateContent xmlns:mc="http://schemas.openxmlformats.org/markup-compatibility/2006">
              <mc:Choice xmlns:v="urn:schemas-microsoft-com:vml" Requires="v">
                <p:oleObj spid="_x0000_s2161" name="CorelDRAW!" r:id="rId4" imgW="530280" imgH="4243680" progId="CDraw5">
                  <p:embed/>
                </p:oleObj>
              </mc:Choice>
              <mc:Fallback>
                <p:oleObj name="CorelDRAW!" r:id="rId4" imgW="530280" imgH="4243680" progId="CDraw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527425"/>
                        <a:ext cx="392113" cy="327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5" name="Rectangle 9"/>
          <p:cNvSpPr>
            <a:spLocks noChangeArrowheads="1"/>
          </p:cNvSpPr>
          <p:nvPr/>
        </p:nvSpPr>
        <p:spPr bwMode="auto">
          <a:xfrm rot="16200000">
            <a:off x="3048000" y="4648200"/>
            <a:ext cx="1828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Foreground </a:t>
            </a:r>
          </a:p>
        </p:txBody>
      </p:sp>
      <p:graphicFrame>
        <p:nvGraphicFramePr>
          <p:cNvPr id="111626" name="Object 10"/>
          <p:cNvGraphicFramePr>
            <a:graphicFrameLocks noChangeAspect="1"/>
          </p:cNvGraphicFramePr>
          <p:nvPr/>
        </p:nvGraphicFramePr>
        <p:xfrm>
          <a:off x="4556125" y="3505200"/>
          <a:ext cx="4740275" cy="3316288"/>
        </p:xfrm>
        <a:graphic>
          <a:graphicData uri="http://schemas.openxmlformats.org/presentationml/2006/ole">
            <mc:AlternateContent xmlns:mc="http://schemas.openxmlformats.org/markup-compatibility/2006">
              <mc:Choice xmlns:v="urn:schemas-microsoft-com:vml" Requires="v">
                <p:oleObj spid="_x0000_s2162" name="CorelDRAW!" r:id="rId6" imgW="6415200" imgH="4302000" progId="CDraw5">
                  <p:embed/>
                </p:oleObj>
              </mc:Choice>
              <mc:Fallback>
                <p:oleObj name="CorelDRAW!" r:id="rId6" imgW="6415200" imgH="4302000" progId="CDraw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25" y="3505200"/>
                        <a:ext cx="4740275" cy="331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7" name="Rectangle 11"/>
          <p:cNvSpPr>
            <a:spLocks noChangeArrowheads="1"/>
          </p:cNvSpPr>
          <p:nvPr/>
        </p:nvSpPr>
        <p:spPr bwMode="auto">
          <a:xfrm>
            <a:off x="228600" y="49530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Texture - trees feel coarse</a:t>
            </a:r>
            <a:r>
              <a:rPr lang="en-US" altLang="en-US" sz="2400" dirty="0" smtClean="0">
                <a:solidFill>
                  <a:srgbClr val="663300"/>
                </a:solidFill>
                <a:latin typeface="Comic Sans MS" pitchFamily="66" charset="0"/>
              </a:rPr>
              <a:t>.</a:t>
            </a:r>
          </a:p>
        </p:txBody>
      </p:sp>
      <p:graphicFrame>
        <p:nvGraphicFramePr>
          <p:cNvPr id="111628" name="Object 12"/>
          <p:cNvGraphicFramePr>
            <a:graphicFrameLocks noChangeAspect="1"/>
          </p:cNvGraphicFramePr>
          <p:nvPr/>
        </p:nvGraphicFramePr>
        <p:xfrm>
          <a:off x="4872038" y="60325"/>
          <a:ext cx="1597025" cy="3468688"/>
        </p:xfrm>
        <a:graphic>
          <a:graphicData uri="http://schemas.openxmlformats.org/presentationml/2006/ole">
            <mc:AlternateContent xmlns:mc="http://schemas.openxmlformats.org/markup-compatibility/2006">
              <mc:Choice xmlns:v="urn:schemas-microsoft-com:vml" Requires="v">
                <p:oleObj spid="_x0000_s2163" name="CorelDRAW!" r:id="rId8" imgW="2159640" imgH="4500360" progId="CDraw5">
                  <p:embed/>
                </p:oleObj>
              </mc:Choice>
              <mc:Fallback>
                <p:oleObj name="CorelDRAW!" r:id="rId8" imgW="2159640" imgH="4500360" progId="CDraw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60325"/>
                        <a:ext cx="1597025" cy="346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1623" name="Line 7"/>
          <p:cNvSpPr>
            <a:spLocks noChangeShapeType="1"/>
          </p:cNvSpPr>
          <p:nvPr/>
        </p:nvSpPr>
        <p:spPr bwMode="auto">
          <a:xfrm flipV="1">
            <a:off x="3048000" y="2743200"/>
            <a:ext cx="2362200" cy="1219200"/>
          </a:xfrm>
          <a:prstGeom prst="line">
            <a:avLst/>
          </a:prstGeom>
          <a:noFill/>
          <a:ln w="38100">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Slide Number Placeholder 5"/>
          <p:cNvSpPr txBox="1">
            <a:spLocks/>
          </p:cNvSpPr>
          <p:nvPr/>
        </p:nvSpPr>
        <p:spPr>
          <a:xfrm>
            <a:off x="8077200" y="6248400"/>
            <a:ext cx="609600" cy="473075"/>
          </a:xfrm>
          <a:prstGeom prst="rect">
            <a:avLst/>
          </a:prstGeom>
        </p:spPr>
        <p:txBody>
          <a:bodyPr vert="horz" lIns="91440" tIns="45720" rIns="91440" bIns="45720" rtlCol="0" anchor="ctr"/>
          <a:lstStyle>
            <a:defPPr>
              <a:defRPr lang="en-US"/>
            </a:defPPr>
            <a:lvl1pPr marL="0" algn="r" defTabSz="914400" rtl="0" eaLnBrk="1" latinLnBrk="0" hangingPunct="1">
              <a:defRPr sz="4400" kern="1200">
                <a:solidFill>
                  <a:schemeClr val="tx2"/>
                </a:solidFill>
                <a:latin typeface="Arial" panose="020B0604020202020204" pitchFamily="34" charset="0"/>
                <a:ea typeface="+mn-ea"/>
                <a:cs typeface="+mn-cs"/>
              </a:defRPr>
            </a:lvl1pPr>
            <a:lvl2pPr marL="742950" indent="-285750" algn="l" defTabSz="914400" rtl="0" eaLnBrk="1" latinLnBrk="0" hangingPunct="1">
              <a:defRPr sz="4400" kern="1200">
                <a:solidFill>
                  <a:schemeClr val="tx2"/>
                </a:solidFill>
                <a:latin typeface="Arial" panose="020B0604020202020204" pitchFamily="34" charset="0"/>
                <a:ea typeface="+mn-ea"/>
                <a:cs typeface="+mn-cs"/>
              </a:defRPr>
            </a:lvl2pPr>
            <a:lvl3pPr marL="1143000" indent="-228600" algn="l" defTabSz="914400" rtl="0" eaLnBrk="1" latinLnBrk="0" hangingPunct="1">
              <a:defRPr sz="4400" kern="1200">
                <a:solidFill>
                  <a:schemeClr val="tx2"/>
                </a:solidFill>
                <a:latin typeface="Arial" panose="020B0604020202020204" pitchFamily="34" charset="0"/>
                <a:ea typeface="+mn-ea"/>
                <a:cs typeface="+mn-cs"/>
              </a:defRPr>
            </a:lvl3pPr>
            <a:lvl4pPr marL="1600200" indent="-228600" algn="l" defTabSz="914400" rtl="0" eaLnBrk="1" latinLnBrk="0" hangingPunct="1">
              <a:defRPr sz="4400" kern="1200">
                <a:solidFill>
                  <a:schemeClr val="tx2"/>
                </a:solidFill>
                <a:latin typeface="Arial" panose="020B0604020202020204" pitchFamily="34" charset="0"/>
                <a:ea typeface="+mn-ea"/>
                <a:cs typeface="+mn-cs"/>
              </a:defRPr>
            </a:lvl4pPr>
            <a:lvl5pPr marL="2057400" indent="-228600" algn="l" defTabSz="914400" rtl="0" eaLnBrk="1" latinLnBrk="0" hangingPunct="1">
              <a:defRPr sz="4400" kern="1200">
                <a:solidFill>
                  <a:schemeClr val="tx2"/>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9pPr>
          </a:lstStyle>
          <a:p>
            <a:fld id="{5C257221-442F-4C78-BCAD-C22D0FB8EC93}" type="slidenum">
              <a:rPr lang="en-US" altLang="en-US" sz="1400" smtClean="0">
                <a:solidFill>
                  <a:schemeClr val="bg1"/>
                </a:solidFill>
                <a:latin typeface="Times New Roman" panose="02020603050405020304" pitchFamily="18" charset="0"/>
              </a:rPr>
              <a:pPr/>
              <a:t>22</a:t>
            </a:fld>
            <a:endParaRPr lang="en-US" altLang="en-US" sz="1400" dirty="0">
              <a:solidFill>
                <a:schemeClr val="bg1"/>
              </a:solidFill>
              <a:latin typeface="Times New Roman" panose="02020603050405020304" pitchFamily="18" charset="0"/>
            </a:endParaRPr>
          </a:p>
        </p:txBody>
      </p:sp>
      <p:sp>
        <p:nvSpPr>
          <p:cNvPr id="1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bg1"/>
                </a:solidFill>
              </a:rPr>
              <a:t>(click to advance)</a:t>
            </a:r>
          </a:p>
        </p:txBody>
      </p:sp>
    </p:spTree>
    <p:extLst>
      <p:ext uri="{BB962C8B-B14F-4D97-AF65-F5344CB8AC3E}">
        <p14:creationId xmlns:p14="http://schemas.microsoft.com/office/powerpoint/2010/main" val="6010709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up)">
                                      <p:cBhvr>
                                        <p:cTn id="7" dur="500"/>
                                        <p:tgtEl>
                                          <p:spTgt spid="111619">
                                            <p:txEl>
                                              <p:pRg st="0" end="0"/>
                                            </p:txEl>
                                          </p:spTgt>
                                        </p:tgtEl>
                                      </p:cBhvr>
                                    </p:animEffect>
                                  </p:childTnLst>
                                </p:cTn>
                              </p:par>
                            </p:childTnLst>
                          </p:cTn>
                        </p:par>
                        <p:par>
                          <p:cTn id="8" fill="hold" nodeType="withGroup">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11619">
                                            <p:txEl>
                                              <p:pRg st="1" end="1"/>
                                            </p:txEl>
                                          </p:spTgt>
                                        </p:tgtEl>
                                        <p:attrNameLst>
                                          <p:attrName>style.visibility</p:attrName>
                                        </p:attrNameLst>
                                      </p:cBhvr>
                                      <p:to>
                                        <p:strVal val="visible"/>
                                      </p:to>
                                    </p:set>
                                    <p:animEffect transition="in" filter="wipe(up)">
                                      <p:cBhvr>
                                        <p:cTn id="11" dur="500"/>
                                        <p:tgtEl>
                                          <p:spTgt spid="111619">
                                            <p:txEl>
                                              <p:pRg st="1" end="1"/>
                                            </p:txEl>
                                          </p:spTgt>
                                        </p:tgtEl>
                                      </p:cBhvr>
                                    </p:animEffect>
                                  </p:childTnLst>
                                </p:cTn>
                              </p:par>
                            </p:childTnLst>
                          </p:cTn>
                        </p:par>
                        <p:par>
                          <p:cTn id="12" fill="hold" nodeType="withGroup">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111621">
                                            <p:txEl>
                                              <p:pRg st="0" end="0"/>
                                            </p:txEl>
                                          </p:spTgt>
                                        </p:tgtEl>
                                        <p:attrNameLst>
                                          <p:attrName>style.visibility</p:attrName>
                                        </p:attrNameLst>
                                      </p:cBhvr>
                                      <p:to>
                                        <p:strVal val="visible"/>
                                      </p:to>
                                    </p:set>
                                    <p:animEffect transition="in" filter="wipe(up)">
                                      <p:cBhvr>
                                        <p:cTn id="15" dur="500"/>
                                        <p:tgtEl>
                                          <p:spTgt spid="111621">
                                            <p:txEl>
                                              <p:pRg st="0" end="0"/>
                                            </p:txEl>
                                          </p:spTgt>
                                        </p:tgtEl>
                                      </p:cBhvr>
                                    </p:animEffect>
                                  </p:childTnLst>
                                </p:cTn>
                              </p:par>
                            </p:childTnLst>
                          </p:cTn>
                        </p:par>
                        <p:par>
                          <p:cTn id="16" fill="hold" nodeType="afterGroup">
                            <p:stCondLst>
                              <p:cond delay="3000"/>
                            </p:stCondLst>
                            <p:childTnLst>
                              <p:par>
                                <p:cTn id="17" presetID="9" presetClass="entr" presetSubtype="0" fill="hold" nodeType="afterEffect">
                                  <p:stCondLst>
                                    <p:cond delay="2250"/>
                                  </p:stCondLst>
                                  <p:childTnLst>
                                    <p:set>
                                      <p:cBhvr>
                                        <p:cTn id="18" dur="1" fill="hold">
                                          <p:stCondLst>
                                            <p:cond delay="0"/>
                                          </p:stCondLst>
                                        </p:cTn>
                                        <p:tgtEl>
                                          <p:spTgt spid="111626"/>
                                        </p:tgtEl>
                                        <p:attrNameLst>
                                          <p:attrName>style.visibility</p:attrName>
                                        </p:attrNameLst>
                                      </p:cBhvr>
                                      <p:to>
                                        <p:strVal val="visible"/>
                                      </p:to>
                                    </p:set>
                                    <p:animEffect transition="in" filter="dissolve">
                                      <p:cBhvr>
                                        <p:cTn id="19" dur="500"/>
                                        <p:tgtEl>
                                          <p:spTgt spid="111626"/>
                                        </p:tgtEl>
                                      </p:cBhvr>
                                    </p:animEffect>
                                  </p:childTnLst>
                                </p:cTn>
                              </p:par>
                            </p:childTnLst>
                          </p:cTn>
                        </p:par>
                        <p:par>
                          <p:cTn id="20" fill="hold" nodeType="afterGroup">
                            <p:stCondLst>
                              <p:cond delay="5750"/>
                            </p:stCondLst>
                            <p:childTnLst>
                              <p:par>
                                <p:cTn id="21" presetID="22" presetClass="entr" presetSubtype="4" fill="hold" nodeType="afterEffect">
                                  <p:stCondLst>
                                    <p:cond delay="0"/>
                                  </p:stCondLst>
                                  <p:childTnLst>
                                    <p:set>
                                      <p:cBhvr>
                                        <p:cTn id="22" dur="1" fill="hold">
                                          <p:stCondLst>
                                            <p:cond delay="0"/>
                                          </p:stCondLst>
                                        </p:cTn>
                                        <p:tgtEl>
                                          <p:spTgt spid="111628"/>
                                        </p:tgtEl>
                                        <p:attrNameLst>
                                          <p:attrName>style.visibility</p:attrName>
                                        </p:attrNameLst>
                                      </p:cBhvr>
                                      <p:to>
                                        <p:strVal val="visible"/>
                                      </p:to>
                                    </p:set>
                                    <p:animEffect transition="in" filter="wipe(down)">
                                      <p:cBhvr>
                                        <p:cTn id="23" dur="500"/>
                                        <p:tgtEl>
                                          <p:spTgt spid="111628"/>
                                        </p:tgtEl>
                                      </p:cBhvr>
                                    </p:animEffect>
                                  </p:childTnLst>
                                </p:cTn>
                              </p:par>
                            </p:childTnLst>
                          </p:cTn>
                        </p:par>
                        <p:par>
                          <p:cTn id="24" fill="hold" nodeType="afterGroup">
                            <p:stCondLst>
                              <p:cond delay="6250"/>
                            </p:stCondLst>
                            <p:childTnLst>
                              <p:par>
                                <p:cTn id="25" presetID="9" presetClass="entr" presetSubtype="0" fill="hold" nodeType="afterEffect">
                                  <p:stCondLst>
                                    <p:cond delay="1000"/>
                                  </p:stCondLst>
                                  <p:childTnLst>
                                    <p:set>
                                      <p:cBhvr>
                                        <p:cTn id="26" dur="1" fill="hold">
                                          <p:stCondLst>
                                            <p:cond delay="0"/>
                                          </p:stCondLst>
                                        </p:cTn>
                                        <p:tgtEl>
                                          <p:spTgt spid="111624"/>
                                        </p:tgtEl>
                                        <p:attrNameLst>
                                          <p:attrName>style.visibility</p:attrName>
                                        </p:attrNameLst>
                                      </p:cBhvr>
                                      <p:to>
                                        <p:strVal val="visible"/>
                                      </p:to>
                                    </p:set>
                                    <p:animEffect transition="in" filter="dissolve">
                                      <p:cBhvr>
                                        <p:cTn id="27" dur="500"/>
                                        <p:tgtEl>
                                          <p:spTgt spid="111624"/>
                                        </p:tgtEl>
                                      </p:cBhvr>
                                    </p:animEffect>
                                  </p:childTnLst>
                                </p:cTn>
                              </p:par>
                            </p:childTnLst>
                          </p:cTn>
                        </p:par>
                        <p:par>
                          <p:cTn id="28" fill="hold" nodeType="afterGroup">
                            <p:stCondLst>
                              <p:cond delay="7750"/>
                            </p:stCondLst>
                            <p:childTnLst>
                              <p:par>
                                <p:cTn id="29" presetID="22" presetClass="entr" presetSubtype="1" fill="hold" grpId="0" nodeType="afterEffect">
                                  <p:stCondLst>
                                    <p:cond delay="0"/>
                                  </p:stCondLst>
                                  <p:childTnLst>
                                    <p:set>
                                      <p:cBhvr>
                                        <p:cTn id="30" dur="1" fill="hold">
                                          <p:stCondLst>
                                            <p:cond delay="0"/>
                                          </p:stCondLst>
                                        </p:cTn>
                                        <p:tgtEl>
                                          <p:spTgt spid="111625">
                                            <p:txEl>
                                              <p:pRg st="0" end="0"/>
                                            </p:txEl>
                                          </p:spTgt>
                                        </p:tgtEl>
                                        <p:attrNameLst>
                                          <p:attrName>style.visibility</p:attrName>
                                        </p:attrNameLst>
                                      </p:cBhvr>
                                      <p:to>
                                        <p:strVal val="visible"/>
                                      </p:to>
                                    </p:set>
                                    <p:animEffect transition="in" filter="wipe(up)">
                                      <p:cBhvr>
                                        <p:cTn id="31" dur="500"/>
                                        <p:tgtEl>
                                          <p:spTgt spid="111625">
                                            <p:txEl>
                                              <p:pRg st="0" end="0"/>
                                            </p:txEl>
                                          </p:spTgt>
                                        </p:tgtEl>
                                      </p:cBhvr>
                                    </p:animEffect>
                                  </p:childTnLst>
                                </p:cTn>
                              </p:par>
                            </p:childTnLst>
                          </p:cTn>
                        </p:par>
                        <p:par>
                          <p:cTn id="32" fill="hold" nodeType="withGroup">
                            <p:stCondLst>
                              <p:cond delay="8250"/>
                            </p:stCondLst>
                            <p:childTnLst>
                              <p:par>
                                <p:cTn id="33" presetID="22" presetClass="entr" presetSubtype="1" fill="hold" grpId="0" nodeType="afterEffect">
                                  <p:stCondLst>
                                    <p:cond delay="1500"/>
                                  </p:stCondLst>
                                  <p:childTnLst>
                                    <p:set>
                                      <p:cBhvr>
                                        <p:cTn id="34" dur="1" fill="hold">
                                          <p:stCondLst>
                                            <p:cond delay="0"/>
                                          </p:stCondLst>
                                        </p:cTn>
                                        <p:tgtEl>
                                          <p:spTgt spid="111622">
                                            <p:txEl>
                                              <p:pRg st="0" end="0"/>
                                            </p:txEl>
                                          </p:spTgt>
                                        </p:tgtEl>
                                        <p:attrNameLst>
                                          <p:attrName>style.visibility</p:attrName>
                                        </p:attrNameLst>
                                      </p:cBhvr>
                                      <p:to>
                                        <p:strVal val="visible"/>
                                      </p:to>
                                    </p:set>
                                    <p:animEffect transition="in" filter="wipe(up)">
                                      <p:cBhvr>
                                        <p:cTn id="35" dur="500"/>
                                        <p:tgtEl>
                                          <p:spTgt spid="111622">
                                            <p:txEl>
                                              <p:pRg st="0" end="0"/>
                                            </p:txEl>
                                          </p:spTgt>
                                        </p:tgtEl>
                                      </p:cBhvr>
                                    </p:animEffect>
                                  </p:childTnLst>
                                </p:cTn>
                              </p:par>
                            </p:childTnLst>
                          </p:cTn>
                        </p:par>
                        <p:par>
                          <p:cTn id="36" fill="hold" nodeType="afterGroup">
                            <p:stCondLst>
                              <p:cond delay="10250"/>
                            </p:stCondLst>
                            <p:childTnLst>
                              <p:par>
                                <p:cTn id="37" presetID="22" presetClass="entr" presetSubtype="8" fill="hold" grpId="0" nodeType="afterEffect">
                                  <p:stCondLst>
                                    <p:cond delay="0"/>
                                  </p:stCondLst>
                                  <p:childTnLst>
                                    <p:set>
                                      <p:cBhvr>
                                        <p:cTn id="38" dur="1" fill="hold">
                                          <p:stCondLst>
                                            <p:cond delay="0"/>
                                          </p:stCondLst>
                                        </p:cTn>
                                        <p:tgtEl>
                                          <p:spTgt spid="111623"/>
                                        </p:tgtEl>
                                        <p:attrNameLst>
                                          <p:attrName>style.visibility</p:attrName>
                                        </p:attrNameLst>
                                      </p:cBhvr>
                                      <p:to>
                                        <p:strVal val="visible"/>
                                      </p:to>
                                    </p:set>
                                    <p:animEffect transition="in" filter="wipe(left)">
                                      <p:cBhvr>
                                        <p:cTn id="39" dur="500"/>
                                        <p:tgtEl>
                                          <p:spTgt spid="111623"/>
                                        </p:tgtEl>
                                      </p:cBhvr>
                                    </p:animEffect>
                                  </p:childTnLst>
                                </p:cTn>
                              </p:par>
                            </p:childTnLst>
                          </p:cTn>
                        </p:par>
                        <p:par>
                          <p:cTn id="40" fill="hold" nodeType="withGroup">
                            <p:stCondLst>
                              <p:cond delay="10750"/>
                            </p:stCondLst>
                            <p:childTnLst>
                              <p:par>
                                <p:cTn id="41" presetID="22" presetClass="entr" presetSubtype="1" fill="hold" grpId="0" nodeType="afterEffect">
                                  <p:stCondLst>
                                    <p:cond delay="1500"/>
                                  </p:stCondLst>
                                  <p:childTnLst>
                                    <p:set>
                                      <p:cBhvr>
                                        <p:cTn id="42" dur="1" fill="hold">
                                          <p:stCondLst>
                                            <p:cond delay="0"/>
                                          </p:stCondLst>
                                        </p:cTn>
                                        <p:tgtEl>
                                          <p:spTgt spid="111627">
                                            <p:txEl>
                                              <p:pRg st="0" end="0"/>
                                            </p:txEl>
                                          </p:spTgt>
                                        </p:tgtEl>
                                        <p:attrNameLst>
                                          <p:attrName>style.visibility</p:attrName>
                                        </p:attrNameLst>
                                      </p:cBhvr>
                                      <p:to>
                                        <p:strVal val="visible"/>
                                      </p:to>
                                    </p:set>
                                    <p:animEffect transition="in" filter="wipe(up)">
                                      <p:cBhvr>
                                        <p:cTn id="43" dur="500"/>
                                        <p:tgtEl>
                                          <p:spTgt spid="111627">
                                            <p:txEl>
                                              <p:pRg st="0" end="0"/>
                                            </p:txEl>
                                          </p:spTgt>
                                        </p:tgtEl>
                                      </p:cBhvr>
                                    </p:animEffect>
                                  </p:childTnLst>
                                </p:cTn>
                              </p:par>
                            </p:childTnLst>
                          </p:cTn>
                        </p:par>
                        <p:par>
                          <p:cTn id="44" fill="hold">
                            <p:stCondLst>
                              <p:cond delay="12750"/>
                            </p:stCondLst>
                            <p:childTnLst>
                              <p:par>
                                <p:cTn id="45" presetID="10" presetClass="entr" presetSubtype="0" fill="hold" grpId="0" nodeType="afterEffect">
                                  <p:stCondLst>
                                    <p:cond delay="150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P spid="111621" grpId="0" build="p" autoUpdateAnimBg="0"/>
      <p:bldP spid="111622" grpId="0" build="p" autoUpdateAnimBg="0"/>
      <p:bldP spid="111625" grpId="0" build="p" autoUpdateAnimBg="0" advAuto="0"/>
      <p:bldP spid="111627" grpId="0" uiExpand="1" build="p" autoUpdateAnimBg="0"/>
      <p:bldP spid="111623"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6"/>
          <p:cNvSpPr>
            <a:spLocks noGrp="1"/>
          </p:cNvSpPr>
          <p:nvPr>
            <p:ph type="sldNum" sz="quarter" idx="12"/>
          </p:nvPr>
        </p:nvSpPr>
        <p:spPr/>
        <p:txBody>
          <a:bodyPr/>
          <a:lstStyle/>
          <a:p>
            <a:fld id="{64F06200-2162-42DF-B15F-DF7BC5A1ABC6}" type="slidenum">
              <a:rPr lang="en-US" altLang="en-US"/>
              <a:pPr/>
              <a:t>23</a:t>
            </a:fld>
            <a:endParaRPr lang="en-US" altLang="en-US"/>
          </a:p>
        </p:txBody>
      </p:sp>
      <p:pic>
        <p:nvPicPr>
          <p:cNvPr id="112642" name="Picture 2" descr="C:\aaslides\visual\VS05foregroun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43" name="Rectangle 3"/>
          <p:cNvSpPr>
            <a:spLocks noGrp="1" noChangeArrowheads="1"/>
          </p:cNvSpPr>
          <p:nvPr>
            <p:ph type="body" sz="half" idx="1"/>
          </p:nvPr>
        </p:nvSpPr>
        <p:spPr>
          <a:xfrm>
            <a:off x="228600" y="1905000"/>
            <a:ext cx="3581400" cy="2362200"/>
          </a:xfrm>
        </p:spPr>
        <p:txBody>
          <a:bodyPr/>
          <a:lstStyle/>
          <a:p>
            <a:r>
              <a:rPr lang="en-US" altLang="en-US" sz="2400" dirty="0">
                <a:solidFill>
                  <a:srgbClr val="663300"/>
                </a:solidFill>
                <a:latin typeface="Comic Sans MS" pitchFamily="66" charset="0"/>
              </a:rPr>
              <a:t>Color shifts toward darker colors </a:t>
            </a:r>
          </a:p>
          <a:p>
            <a:r>
              <a:rPr lang="en-US" altLang="en-US" sz="2400" dirty="0">
                <a:solidFill>
                  <a:srgbClr val="663300"/>
                </a:solidFill>
                <a:latin typeface="Comic Sans MS" pitchFamily="66" charset="0"/>
              </a:rPr>
              <a:t>You see the outline of individual trees as part of the mass of trees </a:t>
            </a:r>
          </a:p>
        </p:txBody>
      </p:sp>
      <p:sp>
        <p:nvSpPr>
          <p:cNvPr id="112644" name="Rectangle 4"/>
          <p:cNvSpPr>
            <a:spLocks noGrp="1" noChangeArrowheads="1"/>
          </p:cNvSpPr>
          <p:nvPr>
            <p:ph type="title"/>
          </p:nvPr>
        </p:nvSpPr>
        <p:spPr>
          <a:xfrm>
            <a:off x="228600" y="76200"/>
            <a:ext cx="4343400" cy="1143000"/>
          </a:xfrm>
        </p:spPr>
        <p:txBody>
          <a:bodyPr>
            <a:normAutofit/>
          </a:bodyPr>
          <a:lstStyle/>
          <a:p>
            <a:pPr algn="l"/>
            <a:r>
              <a:rPr lang="en-US" altLang="en-US" sz="4000" dirty="0">
                <a:solidFill>
                  <a:srgbClr val="808000"/>
                </a:solidFill>
                <a:latin typeface="Arial Rounded MT Bold" panose="020F0704030504030204" pitchFamily="34" charset="0"/>
              </a:rPr>
              <a:t>Middle Ground:</a:t>
            </a:r>
          </a:p>
        </p:txBody>
      </p:sp>
      <p:sp>
        <p:nvSpPr>
          <p:cNvPr id="112645" name="Rectangle 5"/>
          <p:cNvSpPr>
            <a:spLocks noChangeArrowheads="1"/>
          </p:cNvSpPr>
          <p:nvPr/>
        </p:nvSpPr>
        <p:spPr bwMode="auto">
          <a:xfrm>
            <a:off x="228600" y="1295400"/>
            <a:ext cx="4191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¼ to ½ mile to 3-5 miles</a:t>
            </a:r>
          </a:p>
          <a:p>
            <a:pPr>
              <a:buFontTx/>
              <a:buNone/>
            </a:pPr>
            <a:endParaRPr lang="en-US" altLang="en-US" sz="2400" dirty="0">
              <a:solidFill>
                <a:srgbClr val="663300"/>
              </a:solidFill>
              <a:latin typeface="Comic Sans MS" pitchFamily="66" charset="0"/>
            </a:endParaRPr>
          </a:p>
          <a:p>
            <a:endParaRPr lang="en-US" altLang="en-US" sz="2400" dirty="0">
              <a:solidFill>
                <a:srgbClr val="663300"/>
              </a:solidFill>
              <a:latin typeface="Comic Sans MS" pitchFamily="66" charset="0"/>
            </a:endParaRPr>
          </a:p>
        </p:txBody>
      </p:sp>
      <p:sp>
        <p:nvSpPr>
          <p:cNvPr id="112646" name="Rectangle 6"/>
          <p:cNvSpPr>
            <a:spLocks noChangeArrowheads="1"/>
          </p:cNvSpPr>
          <p:nvPr/>
        </p:nvSpPr>
        <p:spPr bwMode="auto">
          <a:xfrm>
            <a:off x="228600" y="4267200"/>
            <a:ext cx="3581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Texture - trees feel coarse.</a:t>
            </a:r>
          </a:p>
        </p:txBody>
      </p:sp>
      <p:graphicFrame>
        <p:nvGraphicFramePr>
          <p:cNvPr id="112648" name="Object 8"/>
          <p:cNvGraphicFramePr>
            <a:graphicFrameLocks noChangeAspect="1"/>
          </p:cNvGraphicFramePr>
          <p:nvPr/>
        </p:nvGraphicFramePr>
        <p:xfrm>
          <a:off x="4510088" y="1762125"/>
          <a:ext cx="4676775" cy="1819275"/>
        </p:xfrm>
        <a:graphic>
          <a:graphicData uri="http://schemas.openxmlformats.org/presentationml/2006/ole">
            <mc:AlternateContent xmlns:mc="http://schemas.openxmlformats.org/markup-compatibility/2006">
              <mc:Choice xmlns:v="urn:schemas-microsoft-com:vml" Requires="v">
                <p:oleObj spid="_x0000_s3146" name="CorelDRAW!" r:id="rId4" imgW="6327360" imgH="2359080" progId="CDraw5">
                  <p:embed/>
                </p:oleObj>
              </mc:Choice>
              <mc:Fallback>
                <p:oleObj name="CorelDRAW!" r:id="rId4" imgW="6327360" imgH="2359080" progId="CDraw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088" y="1762125"/>
                        <a:ext cx="467677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9" name="Rectangle 9"/>
          <p:cNvSpPr>
            <a:spLocks noChangeArrowheads="1"/>
          </p:cNvSpPr>
          <p:nvPr/>
        </p:nvSpPr>
        <p:spPr bwMode="auto">
          <a:xfrm rot="16200000">
            <a:off x="2857500" y="23241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buFontTx/>
              <a:buNone/>
            </a:pPr>
            <a:r>
              <a:rPr lang="en-US" altLang="en-US" sz="2000">
                <a:latin typeface="Arial" charset="0"/>
              </a:rPr>
              <a:t>Middle Ground </a:t>
            </a:r>
          </a:p>
        </p:txBody>
      </p:sp>
      <p:graphicFrame>
        <p:nvGraphicFramePr>
          <p:cNvPr id="112650" name="Object 10"/>
          <p:cNvGraphicFramePr>
            <a:graphicFrameLocks noChangeAspect="1"/>
          </p:cNvGraphicFramePr>
          <p:nvPr/>
        </p:nvGraphicFramePr>
        <p:xfrm>
          <a:off x="4038600" y="1752600"/>
          <a:ext cx="361950" cy="1773238"/>
        </p:xfrm>
        <a:graphic>
          <a:graphicData uri="http://schemas.openxmlformats.org/presentationml/2006/ole">
            <mc:AlternateContent xmlns:mc="http://schemas.openxmlformats.org/markup-compatibility/2006">
              <mc:Choice xmlns:v="urn:schemas-microsoft-com:vml" Requires="v">
                <p:oleObj spid="_x0000_s3147" name="CorelDRAW!" r:id="rId6" imgW="490680" imgH="2300400" progId="CDraw5">
                  <p:embed/>
                </p:oleObj>
              </mc:Choice>
              <mc:Fallback>
                <p:oleObj name="CorelDRAW!" r:id="rId6" imgW="490680" imgH="2300400" progId="CDraw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1752600"/>
                        <a:ext cx="361950" cy="177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47" name="Line 7"/>
          <p:cNvSpPr>
            <a:spLocks noChangeShapeType="1"/>
          </p:cNvSpPr>
          <p:nvPr/>
        </p:nvSpPr>
        <p:spPr bwMode="auto">
          <a:xfrm flipV="1">
            <a:off x="1981200" y="2895600"/>
            <a:ext cx="6019800" cy="1295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Slide Number Placeholder 5"/>
          <p:cNvSpPr txBox="1">
            <a:spLocks/>
          </p:cNvSpPr>
          <p:nvPr/>
        </p:nvSpPr>
        <p:spPr>
          <a:xfrm>
            <a:off x="8077200" y="6248400"/>
            <a:ext cx="609600" cy="473075"/>
          </a:xfrm>
          <a:prstGeom prst="rect">
            <a:avLst/>
          </a:prstGeom>
        </p:spPr>
        <p:txBody>
          <a:bodyPr vert="horz" lIns="91440" tIns="45720" rIns="91440" bIns="45720" rtlCol="0" anchor="ctr"/>
          <a:lstStyle>
            <a:defPPr>
              <a:defRPr lang="en-US"/>
            </a:defPPr>
            <a:lvl1pPr marL="0" algn="r" defTabSz="914400" rtl="0" eaLnBrk="1" latinLnBrk="0" hangingPunct="1">
              <a:defRPr sz="4400" kern="1200">
                <a:solidFill>
                  <a:schemeClr val="tx2"/>
                </a:solidFill>
                <a:latin typeface="Arial" panose="020B0604020202020204" pitchFamily="34" charset="0"/>
                <a:ea typeface="+mn-ea"/>
                <a:cs typeface="+mn-cs"/>
              </a:defRPr>
            </a:lvl1pPr>
            <a:lvl2pPr marL="742950" indent="-285750" algn="l" defTabSz="914400" rtl="0" eaLnBrk="1" latinLnBrk="0" hangingPunct="1">
              <a:defRPr sz="4400" kern="1200">
                <a:solidFill>
                  <a:schemeClr val="tx2"/>
                </a:solidFill>
                <a:latin typeface="Arial" panose="020B0604020202020204" pitchFamily="34" charset="0"/>
                <a:ea typeface="+mn-ea"/>
                <a:cs typeface="+mn-cs"/>
              </a:defRPr>
            </a:lvl2pPr>
            <a:lvl3pPr marL="1143000" indent="-228600" algn="l" defTabSz="914400" rtl="0" eaLnBrk="1" latinLnBrk="0" hangingPunct="1">
              <a:defRPr sz="4400" kern="1200">
                <a:solidFill>
                  <a:schemeClr val="tx2"/>
                </a:solidFill>
                <a:latin typeface="Arial" panose="020B0604020202020204" pitchFamily="34" charset="0"/>
                <a:ea typeface="+mn-ea"/>
                <a:cs typeface="+mn-cs"/>
              </a:defRPr>
            </a:lvl3pPr>
            <a:lvl4pPr marL="1600200" indent="-228600" algn="l" defTabSz="914400" rtl="0" eaLnBrk="1" latinLnBrk="0" hangingPunct="1">
              <a:defRPr sz="4400" kern="1200">
                <a:solidFill>
                  <a:schemeClr val="tx2"/>
                </a:solidFill>
                <a:latin typeface="Arial" panose="020B0604020202020204" pitchFamily="34" charset="0"/>
                <a:ea typeface="+mn-ea"/>
                <a:cs typeface="+mn-cs"/>
              </a:defRPr>
            </a:lvl4pPr>
            <a:lvl5pPr marL="2057400" indent="-228600" algn="l" defTabSz="914400" rtl="0" eaLnBrk="1" latinLnBrk="0" hangingPunct="1">
              <a:defRPr sz="4400" kern="1200">
                <a:solidFill>
                  <a:schemeClr val="tx2"/>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9pPr>
          </a:lstStyle>
          <a:p>
            <a:fld id="{5C257221-442F-4C78-BCAD-C22D0FB8EC93}" type="slidenum">
              <a:rPr lang="en-US" altLang="en-US" sz="1400" smtClean="0">
                <a:solidFill>
                  <a:schemeClr val="bg1"/>
                </a:solidFill>
                <a:latin typeface="Times New Roman" panose="02020603050405020304" pitchFamily="18" charset="0"/>
              </a:rPr>
              <a:pPr/>
              <a:t>23</a:t>
            </a:fld>
            <a:endParaRPr lang="en-US" altLang="en-US" sz="1400" dirty="0">
              <a:solidFill>
                <a:schemeClr val="bg1"/>
              </a:solidFill>
              <a:latin typeface="Times New Roman" panose="02020603050405020304" pitchFamily="18" charset="0"/>
            </a:endParaRPr>
          </a:p>
        </p:txBody>
      </p:sp>
      <p:sp>
        <p:nvSpPr>
          <p:cNvPr id="13"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bg1"/>
                </a:solidFill>
              </a:rPr>
              <a:t>(click to advance)</a:t>
            </a:r>
          </a:p>
        </p:txBody>
      </p:sp>
    </p:spTree>
    <p:extLst>
      <p:ext uri="{BB962C8B-B14F-4D97-AF65-F5344CB8AC3E}">
        <p14:creationId xmlns:p14="http://schemas.microsoft.com/office/powerpoint/2010/main" val="309216522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2645">
                                            <p:txEl>
                                              <p:pRg st="0" end="0"/>
                                            </p:txEl>
                                          </p:spTgt>
                                        </p:tgtEl>
                                        <p:attrNameLst>
                                          <p:attrName>style.visibility</p:attrName>
                                        </p:attrNameLst>
                                      </p:cBhvr>
                                      <p:to>
                                        <p:strVal val="visible"/>
                                      </p:to>
                                    </p:set>
                                    <p:animEffect transition="in" filter="wipe(up)">
                                      <p:cBhvr>
                                        <p:cTn id="7" dur="500"/>
                                        <p:tgtEl>
                                          <p:spTgt spid="112645">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112648"/>
                                        </p:tgtEl>
                                        <p:attrNameLst>
                                          <p:attrName>style.visibility</p:attrName>
                                        </p:attrNameLst>
                                      </p:cBhvr>
                                      <p:to>
                                        <p:strVal val="visible"/>
                                      </p:to>
                                    </p:set>
                                    <p:animEffect transition="in" filter="dissolve">
                                      <p:cBhvr>
                                        <p:cTn id="11" dur="500"/>
                                        <p:tgtEl>
                                          <p:spTgt spid="112648"/>
                                        </p:tgtEl>
                                      </p:cBhvr>
                                    </p:animEffect>
                                  </p:childTnLst>
                                </p:cTn>
                              </p:par>
                            </p:childTnLst>
                          </p:cTn>
                        </p:par>
                        <p:par>
                          <p:cTn id="12" fill="hold" nodeType="afterGroup">
                            <p:stCondLst>
                              <p:cond delay="2500"/>
                            </p:stCondLst>
                            <p:childTnLst>
                              <p:par>
                                <p:cTn id="13" presetID="9" presetClass="entr" presetSubtype="0" fill="hold" nodeType="afterEffect">
                                  <p:stCondLst>
                                    <p:cond delay="1000"/>
                                  </p:stCondLst>
                                  <p:childTnLst>
                                    <p:set>
                                      <p:cBhvr>
                                        <p:cTn id="14" dur="1" fill="hold">
                                          <p:stCondLst>
                                            <p:cond delay="0"/>
                                          </p:stCondLst>
                                        </p:cTn>
                                        <p:tgtEl>
                                          <p:spTgt spid="112650"/>
                                        </p:tgtEl>
                                        <p:attrNameLst>
                                          <p:attrName>style.visibility</p:attrName>
                                        </p:attrNameLst>
                                      </p:cBhvr>
                                      <p:to>
                                        <p:strVal val="visible"/>
                                      </p:to>
                                    </p:set>
                                    <p:animEffect transition="in" filter="dissolve">
                                      <p:cBhvr>
                                        <p:cTn id="15" dur="500"/>
                                        <p:tgtEl>
                                          <p:spTgt spid="112650"/>
                                        </p:tgtEl>
                                      </p:cBhvr>
                                    </p:animEffect>
                                  </p:childTnLst>
                                </p:cTn>
                              </p:par>
                            </p:childTnLst>
                          </p:cTn>
                        </p:par>
                        <p:par>
                          <p:cTn id="16" fill="hold" nodeType="afterGroup">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112649">
                                            <p:txEl>
                                              <p:pRg st="0" end="0"/>
                                            </p:txEl>
                                          </p:spTgt>
                                        </p:tgtEl>
                                        <p:attrNameLst>
                                          <p:attrName>style.visibility</p:attrName>
                                        </p:attrNameLst>
                                      </p:cBhvr>
                                      <p:to>
                                        <p:strVal val="visible"/>
                                      </p:to>
                                    </p:set>
                                    <p:animEffect transition="in" filter="wipe(up)">
                                      <p:cBhvr>
                                        <p:cTn id="19" dur="500"/>
                                        <p:tgtEl>
                                          <p:spTgt spid="112649">
                                            <p:txEl>
                                              <p:pRg st="0" end="0"/>
                                            </p:txEl>
                                          </p:spTgt>
                                        </p:tgtEl>
                                      </p:cBhvr>
                                    </p:animEffect>
                                  </p:childTnLst>
                                </p:cTn>
                              </p:par>
                            </p:childTnLst>
                          </p:cTn>
                        </p:par>
                        <p:par>
                          <p:cTn id="20" fill="hold" nodeType="withGroup">
                            <p:stCondLst>
                              <p:cond delay="4500"/>
                            </p:stCondLst>
                            <p:childTnLst>
                              <p:par>
                                <p:cTn id="21" presetID="22" presetClass="entr" presetSubtype="1" fill="hold" grpId="0" nodeType="afterEffect">
                                  <p:stCondLst>
                                    <p:cond delay="2000"/>
                                  </p:stCondLst>
                                  <p:childTnLst>
                                    <p:set>
                                      <p:cBhvr>
                                        <p:cTn id="22" dur="1" fill="hold">
                                          <p:stCondLst>
                                            <p:cond delay="0"/>
                                          </p:stCondLst>
                                        </p:cTn>
                                        <p:tgtEl>
                                          <p:spTgt spid="112643">
                                            <p:txEl>
                                              <p:pRg st="0" end="0"/>
                                            </p:txEl>
                                          </p:spTgt>
                                        </p:tgtEl>
                                        <p:attrNameLst>
                                          <p:attrName>style.visibility</p:attrName>
                                        </p:attrNameLst>
                                      </p:cBhvr>
                                      <p:to>
                                        <p:strVal val="visible"/>
                                      </p:to>
                                    </p:set>
                                    <p:animEffect transition="in" filter="wipe(up)">
                                      <p:cBhvr>
                                        <p:cTn id="23" dur="500"/>
                                        <p:tgtEl>
                                          <p:spTgt spid="112643">
                                            <p:txEl>
                                              <p:pRg st="0" end="0"/>
                                            </p:txEl>
                                          </p:spTgt>
                                        </p:tgtEl>
                                      </p:cBhvr>
                                    </p:animEffect>
                                  </p:childTnLst>
                                </p:cTn>
                              </p:par>
                            </p:childTnLst>
                          </p:cTn>
                        </p:par>
                        <p:par>
                          <p:cTn id="24" fill="hold" nodeType="withGroup">
                            <p:stCondLst>
                              <p:cond delay="7000"/>
                            </p:stCondLst>
                            <p:childTnLst>
                              <p:par>
                                <p:cTn id="25" presetID="22" presetClass="entr" presetSubtype="1" fill="hold" grpId="0" nodeType="afterEffect">
                                  <p:stCondLst>
                                    <p:cond delay="2000"/>
                                  </p:stCondLst>
                                  <p:childTnLst>
                                    <p:set>
                                      <p:cBhvr>
                                        <p:cTn id="26" dur="1" fill="hold">
                                          <p:stCondLst>
                                            <p:cond delay="0"/>
                                          </p:stCondLst>
                                        </p:cTn>
                                        <p:tgtEl>
                                          <p:spTgt spid="112643">
                                            <p:txEl>
                                              <p:pRg st="1" end="1"/>
                                            </p:txEl>
                                          </p:spTgt>
                                        </p:tgtEl>
                                        <p:attrNameLst>
                                          <p:attrName>style.visibility</p:attrName>
                                        </p:attrNameLst>
                                      </p:cBhvr>
                                      <p:to>
                                        <p:strVal val="visible"/>
                                      </p:to>
                                    </p:set>
                                    <p:animEffect transition="in" filter="wipe(up)">
                                      <p:cBhvr>
                                        <p:cTn id="27" dur="500"/>
                                        <p:tgtEl>
                                          <p:spTgt spid="112643">
                                            <p:txEl>
                                              <p:pRg st="1" end="1"/>
                                            </p:txEl>
                                          </p:spTgt>
                                        </p:tgtEl>
                                      </p:cBhvr>
                                    </p:animEffect>
                                  </p:childTnLst>
                                </p:cTn>
                              </p:par>
                            </p:childTnLst>
                          </p:cTn>
                        </p:par>
                        <p:par>
                          <p:cTn id="28" fill="hold" nodeType="afterGroup">
                            <p:stCondLst>
                              <p:cond delay="9500"/>
                            </p:stCondLst>
                            <p:childTnLst>
                              <p:par>
                                <p:cTn id="29" presetID="22" presetClass="entr" presetSubtype="8" fill="hold" grpId="0" nodeType="afterEffect">
                                  <p:stCondLst>
                                    <p:cond delay="0"/>
                                  </p:stCondLst>
                                  <p:childTnLst>
                                    <p:set>
                                      <p:cBhvr>
                                        <p:cTn id="30" dur="1" fill="hold">
                                          <p:stCondLst>
                                            <p:cond delay="0"/>
                                          </p:stCondLst>
                                        </p:cTn>
                                        <p:tgtEl>
                                          <p:spTgt spid="112647"/>
                                        </p:tgtEl>
                                        <p:attrNameLst>
                                          <p:attrName>style.visibility</p:attrName>
                                        </p:attrNameLst>
                                      </p:cBhvr>
                                      <p:to>
                                        <p:strVal val="visible"/>
                                      </p:to>
                                    </p:set>
                                    <p:animEffect transition="in" filter="wipe(left)">
                                      <p:cBhvr>
                                        <p:cTn id="31" dur="500"/>
                                        <p:tgtEl>
                                          <p:spTgt spid="112647"/>
                                        </p:tgtEl>
                                      </p:cBhvr>
                                    </p:animEffect>
                                  </p:childTnLst>
                                </p:cTn>
                              </p:par>
                            </p:childTnLst>
                          </p:cTn>
                        </p:par>
                        <p:par>
                          <p:cTn id="32" fill="hold" nodeType="withGroup">
                            <p:stCondLst>
                              <p:cond delay="10000"/>
                            </p:stCondLst>
                            <p:childTnLst>
                              <p:par>
                                <p:cTn id="33" presetID="22" presetClass="entr" presetSubtype="1" fill="hold" grpId="0" nodeType="afterEffect">
                                  <p:stCondLst>
                                    <p:cond delay="2000"/>
                                  </p:stCondLst>
                                  <p:childTnLst>
                                    <p:set>
                                      <p:cBhvr>
                                        <p:cTn id="34" dur="1" fill="hold">
                                          <p:stCondLst>
                                            <p:cond delay="0"/>
                                          </p:stCondLst>
                                        </p:cTn>
                                        <p:tgtEl>
                                          <p:spTgt spid="112646">
                                            <p:txEl>
                                              <p:pRg st="0" end="0"/>
                                            </p:txEl>
                                          </p:spTgt>
                                        </p:tgtEl>
                                        <p:attrNameLst>
                                          <p:attrName>style.visibility</p:attrName>
                                        </p:attrNameLst>
                                      </p:cBhvr>
                                      <p:to>
                                        <p:strVal val="visible"/>
                                      </p:to>
                                    </p:set>
                                    <p:animEffect transition="in" filter="wipe(up)">
                                      <p:cBhvr>
                                        <p:cTn id="35" dur="500"/>
                                        <p:tgtEl>
                                          <p:spTgt spid="112646">
                                            <p:txEl>
                                              <p:pRg st="0" end="0"/>
                                            </p:txEl>
                                          </p:spTgt>
                                        </p:tgtEl>
                                      </p:cBhvr>
                                    </p:animEffect>
                                  </p:childTnLst>
                                </p:cTn>
                              </p:par>
                            </p:childTnLst>
                          </p:cTn>
                        </p:par>
                        <p:par>
                          <p:cTn id="36" fill="hold">
                            <p:stCondLst>
                              <p:cond delay="12500"/>
                            </p:stCondLst>
                            <p:childTnLst>
                              <p:par>
                                <p:cTn id="37" presetID="10" presetClass="entr" presetSubtype="0" fill="hold" grpId="0" nodeType="afterEffect">
                                  <p:stCondLst>
                                    <p:cond delay="1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P spid="112645" grpId="0" build="p" autoUpdateAnimBg="0"/>
      <p:bldP spid="112646" grpId="0" build="p" autoUpdateAnimBg="0"/>
      <p:bldP spid="112649" grpId="0" build="p" autoUpdateAnimBg="0" advAuto="0"/>
      <p:bldP spid="112647"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Slide Number Placeholder 6"/>
          <p:cNvSpPr>
            <a:spLocks noGrp="1"/>
          </p:cNvSpPr>
          <p:nvPr>
            <p:ph type="sldNum" sz="quarter" idx="12"/>
          </p:nvPr>
        </p:nvSpPr>
        <p:spPr/>
        <p:txBody>
          <a:bodyPr/>
          <a:lstStyle/>
          <a:p>
            <a:fld id="{4853DA9F-BF98-4604-89CA-5300771A0882}" type="slidenum">
              <a:rPr lang="en-US" altLang="en-US"/>
              <a:pPr/>
              <a:t>24</a:t>
            </a:fld>
            <a:endParaRPr lang="en-US" altLang="en-US"/>
          </a:p>
        </p:txBody>
      </p:sp>
      <p:pic>
        <p:nvPicPr>
          <p:cNvPr id="113666" name="Picture 2" descr="C:\aaslides\visual\VS05foregroun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3667" name="Rectangle 3"/>
          <p:cNvSpPr>
            <a:spLocks noGrp="1" noChangeArrowheads="1"/>
          </p:cNvSpPr>
          <p:nvPr>
            <p:ph type="body" sz="half" idx="1"/>
          </p:nvPr>
        </p:nvSpPr>
        <p:spPr>
          <a:xfrm>
            <a:off x="228600" y="1828800"/>
            <a:ext cx="3581400" cy="2286000"/>
          </a:xfrm>
        </p:spPr>
        <p:txBody>
          <a:bodyPr/>
          <a:lstStyle/>
          <a:p>
            <a:pPr>
              <a:lnSpc>
                <a:spcPct val="90000"/>
              </a:lnSpc>
            </a:pPr>
            <a:r>
              <a:rPr lang="en-US" altLang="en-US" sz="2400" dirty="0">
                <a:solidFill>
                  <a:srgbClr val="663300"/>
                </a:solidFill>
                <a:latin typeface="Comic Sans MS" pitchFamily="66" charset="0"/>
              </a:rPr>
              <a:t>Large areas become viewed as a single object</a:t>
            </a:r>
          </a:p>
          <a:p>
            <a:pPr>
              <a:lnSpc>
                <a:spcPct val="90000"/>
              </a:lnSpc>
            </a:pPr>
            <a:r>
              <a:rPr lang="en-US" altLang="en-US" sz="2400" dirty="0">
                <a:solidFill>
                  <a:srgbClr val="663300"/>
                </a:solidFill>
                <a:latin typeface="Comic Sans MS" pitchFamily="66" charset="0"/>
              </a:rPr>
              <a:t>Snow on mountains</a:t>
            </a:r>
          </a:p>
          <a:p>
            <a:pPr>
              <a:lnSpc>
                <a:spcPct val="90000"/>
              </a:lnSpc>
            </a:pPr>
            <a:r>
              <a:rPr lang="en-US" altLang="en-US" sz="2400" dirty="0">
                <a:solidFill>
                  <a:srgbClr val="663300"/>
                </a:solidFill>
                <a:latin typeface="Comic Sans MS" pitchFamily="66" charset="0"/>
              </a:rPr>
              <a:t>Forests merge as one</a:t>
            </a:r>
          </a:p>
        </p:txBody>
      </p:sp>
      <p:sp>
        <p:nvSpPr>
          <p:cNvPr id="113668" name="Rectangle 4"/>
          <p:cNvSpPr>
            <a:spLocks noGrp="1" noChangeArrowheads="1"/>
          </p:cNvSpPr>
          <p:nvPr>
            <p:ph type="title"/>
          </p:nvPr>
        </p:nvSpPr>
        <p:spPr>
          <a:xfrm>
            <a:off x="228600" y="228600"/>
            <a:ext cx="3505200" cy="1143000"/>
          </a:xfrm>
        </p:spPr>
        <p:txBody>
          <a:bodyPr>
            <a:normAutofit/>
          </a:bodyPr>
          <a:lstStyle/>
          <a:p>
            <a:pPr algn="l"/>
            <a:r>
              <a:rPr lang="en-US" altLang="en-US" sz="4000" dirty="0">
                <a:solidFill>
                  <a:srgbClr val="808000"/>
                </a:solidFill>
                <a:latin typeface="Arial Rounded MT Bold" panose="020F0704030504030204" pitchFamily="34" charset="0"/>
              </a:rPr>
              <a:t>Background:</a:t>
            </a:r>
          </a:p>
        </p:txBody>
      </p:sp>
      <p:sp>
        <p:nvSpPr>
          <p:cNvPr id="113669" name="Rectangle 5"/>
          <p:cNvSpPr>
            <a:spLocks noChangeArrowheads="1"/>
          </p:cNvSpPr>
          <p:nvPr/>
        </p:nvSpPr>
        <p:spPr bwMode="auto">
          <a:xfrm>
            <a:off x="228600" y="1371600"/>
            <a:ext cx="396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3-5 miles to infinity</a:t>
            </a:r>
          </a:p>
          <a:p>
            <a:pPr>
              <a:buFontTx/>
              <a:buNone/>
            </a:pPr>
            <a:endParaRPr lang="en-US" altLang="en-US" sz="2400" dirty="0">
              <a:solidFill>
                <a:srgbClr val="663300"/>
              </a:solidFill>
              <a:latin typeface="Comic Sans MS" pitchFamily="66" charset="0"/>
            </a:endParaRPr>
          </a:p>
          <a:p>
            <a:endParaRPr lang="en-US" altLang="en-US" sz="2400" dirty="0">
              <a:solidFill>
                <a:srgbClr val="663300"/>
              </a:solidFill>
              <a:latin typeface="Comic Sans MS" pitchFamily="66" charset="0"/>
            </a:endParaRPr>
          </a:p>
        </p:txBody>
      </p:sp>
      <p:sp>
        <p:nvSpPr>
          <p:cNvPr id="113670" name="Rectangle 6"/>
          <p:cNvSpPr>
            <a:spLocks noChangeArrowheads="1"/>
          </p:cNvSpPr>
          <p:nvPr/>
        </p:nvSpPr>
        <p:spPr bwMode="auto">
          <a:xfrm>
            <a:off x="228600" y="3733800"/>
            <a:ext cx="3581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Color shift</a:t>
            </a:r>
          </a:p>
          <a:p>
            <a:r>
              <a:rPr lang="en-US" altLang="en-US" sz="2400" dirty="0">
                <a:solidFill>
                  <a:srgbClr val="663300"/>
                </a:solidFill>
                <a:latin typeface="Comic Sans MS" pitchFamily="66" charset="0"/>
              </a:rPr>
              <a:t>Texture – objects appear as smooth.</a:t>
            </a:r>
          </a:p>
        </p:txBody>
      </p:sp>
      <p:graphicFrame>
        <p:nvGraphicFramePr>
          <p:cNvPr id="113671" name="Object 7"/>
          <p:cNvGraphicFramePr>
            <a:graphicFrameLocks noChangeAspect="1"/>
          </p:cNvGraphicFramePr>
          <p:nvPr/>
        </p:nvGraphicFramePr>
        <p:xfrm>
          <a:off x="4479925" y="19050"/>
          <a:ext cx="4740275" cy="1819275"/>
        </p:xfrm>
        <a:graphic>
          <a:graphicData uri="http://schemas.openxmlformats.org/presentationml/2006/ole">
            <mc:AlternateContent xmlns:mc="http://schemas.openxmlformats.org/markup-compatibility/2006">
              <mc:Choice xmlns:v="urn:schemas-microsoft-com:vml" Requires="v">
                <p:oleObj spid="_x0000_s4172" name="CorelDRAW!" r:id="rId4" imgW="6415200" imgH="2359080" progId="CDraw5">
                  <p:embed/>
                </p:oleObj>
              </mc:Choice>
              <mc:Fallback>
                <p:oleObj name="CorelDRAW!" r:id="rId4" imgW="6415200" imgH="2359080" progId="CDraw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925" y="19050"/>
                        <a:ext cx="474027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2" name="Rectangle 8"/>
          <p:cNvSpPr>
            <a:spLocks noChangeArrowheads="1"/>
          </p:cNvSpPr>
          <p:nvPr/>
        </p:nvSpPr>
        <p:spPr bwMode="auto">
          <a:xfrm rot="16200000">
            <a:off x="3048000" y="609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buFontTx/>
              <a:buNone/>
            </a:pPr>
            <a:r>
              <a:rPr lang="en-US" altLang="en-US" sz="2000">
                <a:latin typeface="Arial" charset="0"/>
              </a:rPr>
              <a:t>Background</a:t>
            </a:r>
          </a:p>
        </p:txBody>
      </p:sp>
      <p:sp>
        <p:nvSpPr>
          <p:cNvPr id="113673" name="Line 9"/>
          <p:cNvSpPr>
            <a:spLocks noChangeShapeType="1"/>
          </p:cNvSpPr>
          <p:nvPr/>
        </p:nvSpPr>
        <p:spPr bwMode="auto">
          <a:xfrm flipV="1">
            <a:off x="3733800" y="1524000"/>
            <a:ext cx="2743200" cy="1752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13674" name="Object 10"/>
          <p:cNvGraphicFramePr>
            <a:graphicFrameLocks noChangeAspect="1"/>
          </p:cNvGraphicFramePr>
          <p:nvPr/>
        </p:nvGraphicFramePr>
        <p:xfrm>
          <a:off x="4057650" y="31750"/>
          <a:ext cx="361950" cy="1773238"/>
        </p:xfrm>
        <a:graphic>
          <a:graphicData uri="http://schemas.openxmlformats.org/presentationml/2006/ole">
            <mc:AlternateContent xmlns:mc="http://schemas.openxmlformats.org/markup-compatibility/2006">
              <mc:Choice xmlns:v="urn:schemas-microsoft-com:vml" Requires="v">
                <p:oleObj spid="_x0000_s4173" name="CorelDRAW!" r:id="rId6" imgW="490680" imgH="2300400" progId="CDraw5">
                  <p:embed/>
                </p:oleObj>
              </mc:Choice>
              <mc:Fallback>
                <p:oleObj name="CorelDRAW!" r:id="rId6" imgW="490680" imgH="2300400" progId="CDraw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7650" y="31750"/>
                        <a:ext cx="361950" cy="177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5" name="Line 11"/>
          <p:cNvSpPr>
            <a:spLocks noChangeShapeType="1"/>
          </p:cNvSpPr>
          <p:nvPr/>
        </p:nvSpPr>
        <p:spPr bwMode="auto">
          <a:xfrm flipV="1">
            <a:off x="3733800" y="2133600"/>
            <a:ext cx="312420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Slide Number Placeholder 5"/>
          <p:cNvSpPr txBox="1">
            <a:spLocks/>
          </p:cNvSpPr>
          <p:nvPr/>
        </p:nvSpPr>
        <p:spPr>
          <a:xfrm>
            <a:off x="8077200" y="6248400"/>
            <a:ext cx="609600" cy="473075"/>
          </a:xfrm>
          <a:prstGeom prst="rect">
            <a:avLst/>
          </a:prstGeom>
        </p:spPr>
        <p:txBody>
          <a:bodyPr vert="horz" lIns="91440" tIns="45720" rIns="91440" bIns="45720" rtlCol="0" anchor="ctr"/>
          <a:lstStyle>
            <a:defPPr>
              <a:defRPr lang="en-US"/>
            </a:defPPr>
            <a:lvl1pPr marL="0" algn="r" defTabSz="914400" rtl="0" eaLnBrk="1" latinLnBrk="0" hangingPunct="1">
              <a:defRPr sz="4400" kern="1200">
                <a:solidFill>
                  <a:schemeClr val="tx2"/>
                </a:solidFill>
                <a:latin typeface="Arial" panose="020B0604020202020204" pitchFamily="34" charset="0"/>
                <a:ea typeface="+mn-ea"/>
                <a:cs typeface="+mn-cs"/>
              </a:defRPr>
            </a:lvl1pPr>
            <a:lvl2pPr marL="742950" indent="-285750" algn="l" defTabSz="914400" rtl="0" eaLnBrk="1" latinLnBrk="0" hangingPunct="1">
              <a:defRPr sz="4400" kern="1200">
                <a:solidFill>
                  <a:schemeClr val="tx2"/>
                </a:solidFill>
                <a:latin typeface="Arial" panose="020B0604020202020204" pitchFamily="34" charset="0"/>
                <a:ea typeface="+mn-ea"/>
                <a:cs typeface="+mn-cs"/>
              </a:defRPr>
            </a:lvl2pPr>
            <a:lvl3pPr marL="1143000" indent="-228600" algn="l" defTabSz="914400" rtl="0" eaLnBrk="1" latinLnBrk="0" hangingPunct="1">
              <a:defRPr sz="4400" kern="1200">
                <a:solidFill>
                  <a:schemeClr val="tx2"/>
                </a:solidFill>
                <a:latin typeface="Arial" panose="020B0604020202020204" pitchFamily="34" charset="0"/>
                <a:ea typeface="+mn-ea"/>
                <a:cs typeface="+mn-cs"/>
              </a:defRPr>
            </a:lvl3pPr>
            <a:lvl4pPr marL="1600200" indent="-228600" algn="l" defTabSz="914400" rtl="0" eaLnBrk="1" latinLnBrk="0" hangingPunct="1">
              <a:defRPr sz="4400" kern="1200">
                <a:solidFill>
                  <a:schemeClr val="tx2"/>
                </a:solidFill>
                <a:latin typeface="Arial" panose="020B0604020202020204" pitchFamily="34" charset="0"/>
                <a:ea typeface="+mn-ea"/>
                <a:cs typeface="+mn-cs"/>
              </a:defRPr>
            </a:lvl4pPr>
            <a:lvl5pPr marL="2057400" indent="-228600" algn="l" defTabSz="914400" rtl="0" eaLnBrk="1" latinLnBrk="0" hangingPunct="1">
              <a:defRPr sz="4400" kern="1200">
                <a:solidFill>
                  <a:schemeClr val="tx2"/>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9pPr>
          </a:lstStyle>
          <a:p>
            <a:fld id="{5C257221-442F-4C78-BCAD-C22D0FB8EC93}" type="slidenum">
              <a:rPr lang="en-US" altLang="en-US" sz="1400" smtClean="0">
                <a:solidFill>
                  <a:schemeClr val="bg1"/>
                </a:solidFill>
                <a:latin typeface="Times New Roman" panose="02020603050405020304" pitchFamily="18" charset="0"/>
              </a:rPr>
              <a:pPr/>
              <a:t>24</a:t>
            </a:fld>
            <a:endParaRPr lang="en-US" altLang="en-US" sz="1400" dirty="0">
              <a:solidFill>
                <a:schemeClr val="bg1"/>
              </a:solidFill>
              <a:latin typeface="Times New Roman" panose="02020603050405020304" pitchFamily="18" charset="0"/>
            </a:endParaRPr>
          </a:p>
        </p:txBody>
      </p:sp>
      <p:sp>
        <p:nvSpPr>
          <p:cNvPr id="14"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bg1"/>
                </a:solidFill>
              </a:rPr>
              <a:t>(click to advance)</a:t>
            </a:r>
          </a:p>
        </p:txBody>
      </p:sp>
    </p:spTree>
    <p:extLst>
      <p:ext uri="{BB962C8B-B14F-4D97-AF65-F5344CB8AC3E}">
        <p14:creationId xmlns:p14="http://schemas.microsoft.com/office/powerpoint/2010/main" val="6973198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3669">
                                            <p:txEl>
                                              <p:pRg st="0" end="0"/>
                                            </p:txEl>
                                          </p:spTgt>
                                        </p:tgtEl>
                                        <p:attrNameLst>
                                          <p:attrName>style.visibility</p:attrName>
                                        </p:attrNameLst>
                                      </p:cBhvr>
                                      <p:to>
                                        <p:strVal val="visible"/>
                                      </p:to>
                                    </p:set>
                                    <p:animEffect transition="in" filter="wipe(up)">
                                      <p:cBhvr>
                                        <p:cTn id="7" dur="500"/>
                                        <p:tgtEl>
                                          <p:spTgt spid="113669">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113671"/>
                                        </p:tgtEl>
                                        <p:attrNameLst>
                                          <p:attrName>style.visibility</p:attrName>
                                        </p:attrNameLst>
                                      </p:cBhvr>
                                      <p:to>
                                        <p:strVal val="visible"/>
                                      </p:to>
                                    </p:set>
                                    <p:animEffect transition="in" filter="dissolve">
                                      <p:cBhvr>
                                        <p:cTn id="11" dur="500"/>
                                        <p:tgtEl>
                                          <p:spTgt spid="113671"/>
                                        </p:tgtEl>
                                      </p:cBhvr>
                                    </p:animEffect>
                                  </p:childTnLst>
                                </p:cTn>
                              </p:par>
                            </p:childTnLst>
                          </p:cTn>
                        </p:par>
                        <p:par>
                          <p:cTn id="12" fill="hold" nodeType="afterGroup">
                            <p:stCondLst>
                              <p:cond delay="2500"/>
                            </p:stCondLst>
                            <p:childTnLst>
                              <p:par>
                                <p:cTn id="13" presetID="9" presetClass="entr" presetSubtype="0" fill="hold" nodeType="afterEffect">
                                  <p:stCondLst>
                                    <p:cond delay="1000"/>
                                  </p:stCondLst>
                                  <p:childTnLst>
                                    <p:set>
                                      <p:cBhvr>
                                        <p:cTn id="14" dur="1" fill="hold">
                                          <p:stCondLst>
                                            <p:cond delay="0"/>
                                          </p:stCondLst>
                                        </p:cTn>
                                        <p:tgtEl>
                                          <p:spTgt spid="113674"/>
                                        </p:tgtEl>
                                        <p:attrNameLst>
                                          <p:attrName>style.visibility</p:attrName>
                                        </p:attrNameLst>
                                      </p:cBhvr>
                                      <p:to>
                                        <p:strVal val="visible"/>
                                      </p:to>
                                    </p:set>
                                    <p:animEffect transition="in" filter="dissolve">
                                      <p:cBhvr>
                                        <p:cTn id="15" dur="500"/>
                                        <p:tgtEl>
                                          <p:spTgt spid="113674"/>
                                        </p:tgtEl>
                                      </p:cBhvr>
                                    </p:animEffect>
                                  </p:childTnLst>
                                </p:cTn>
                              </p:par>
                            </p:childTnLst>
                          </p:cTn>
                        </p:par>
                        <p:par>
                          <p:cTn id="16" fill="hold" nodeType="afterGroup">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113672">
                                            <p:txEl>
                                              <p:pRg st="0" end="0"/>
                                            </p:txEl>
                                          </p:spTgt>
                                        </p:tgtEl>
                                        <p:attrNameLst>
                                          <p:attrName>style.visibility</p:attrName>
                                        </p:attrNameLst>
                                      </p:cBhvr>
                                      <p:to>
                                        <p:strVal val="visible"/>
                                      </p:to>
                                    </p:set>
                                    <p:animEffect transition="in" filter="wipe(up)">
                                      <p:cBhvr>
                                        <p:cTn id="19" dur="500"/>
                                        <p:tgtEl>
                                          <p:spTgt spid="113672">
                                            <p:txEl>
                                              <p:pRg st="0" end="0"/>
                                            </p:txEl>
                                          </p:spTgt>
                                        </p:tgtEl>
                                      </p:cBhvr>
                                    </p:animEffect>
                                  </p:childTnLst>
                                </p:cTn>
                              </p:par>
                            </p:childTnLst>
                          </p:cTn>
                        </p:par>
                        <p:par>
                          <p:cTn id="20" fill="hold" nodeType="withGroup">
                            <p:stCondLst>
                              <p:cond delay="4500"/>
                            </p:stCondLst>
                            <p:childTnLst>
                              <p:par>
                                <p:cTn id="21" presetID="22" presetClass="entr" presetSubtype="1" fill="hold" grpId="0" nodeType="afterEffect">
                                  <p:stCondLst>
                                    <p:cond delay="1500"/>
                                  </p:stCondLst>
                                  <p:childTnLst>
                                    <p:set>
                                      <p:cBhvr>
                                        <p:cTn id="22" dur="1" fill="hold">
                                          <p:stCondLst>
                                            <p:cond delay="0"/>
                                          </p:stCondLst>
                                        </p:cTn>
                                        <p:tgtEl>
                                          <p:spTgt spid="113667">
                                            <p:txEl>
                                              <p:pRg st="0" end="0"/>
                                            </p:txEl>
                                          </p:spTgt>
                                        </p:tgtEl>
                                        <p:attrNameLst>
                                          <p:attrName>style.visibility</p:attrName>
                                        </p:attrNameLst>
                                      </p:cBhvr>
                                      <p:to>
                                        <p:strVal val="visible"/>
                                      </p:to>
                                    </p:set>
                                    <p:animEffect transition="in" filter="wipe(up)">
                                      <p:cBhvr>
                                        <p:cTn id="23" dur="500"/>
                                        <p:tgtEl>
                                          <p:spTgt spid="113667">
                                            <p:txEl>
                                              <p:pRg st="0" end="0"/>
                                            </p:txEl>
                                          </p:spTgt>
                                        </p:tgtEl>
                                      </p:cBhvr>
                                    </p:animEffect>
                                  </p:childTnLst>
                                </p:cTn>
                              </p:par>
                            </p:childTnLst>
                          </p:cTn>
                        </p:par>
                        <p:par>
                          <p:cTn id="24" fill="hold" nodeType="withGroup">
                            <p:stCondLst>
                              <p:cond delay="6500"/>
                            </p:stCondLst>
                            <p:childTnLst>
                              <p:par>
                                <p:cTn id="25" presetID="22" presetClass="entr" presetSubtype="1" fill="hold" grpId="0" nodeType="afterEffect">
                                  <p:stCondLst>
                                    <p:cond delay="1500"/>
                                  </p:stCondLst>
                                  <p:childTnLst>
                                    <p:set>
                                      <p:cBhvr>
                                        <p:cTn id="26" dur="1" fill="hold">
                                          <p:stCondLst>
                                            <p:cond delay="0"/>
                                          </p:stCondLst>
                                        </p:cTn>
                                        <p:tgtEl>
                                          <p:spTgt spid="113667">
                                            <p:txEl>
                                              <p:pRg st="1" end="1"/>
                                            </p:txEl>
                                          </p:spTgt>
                                        </p:tgtEl>
                                        <p:attrNameLst>
                                          <p:attrName>style.visibility</p:attrName>
                                        </p:attrNameLst>
                                      </p:cBhvr>
                                      <p:to>
                                        <p:strVal val="visible"/>
                                      </p:to>
                                    </p:set>
                                    <p:animEffect transition="in" filter="wipe(up)">
                                      <p:cBhvr>
                                        <p:cTn id="27" dur="500"/>
                                        <p:tgtEl>
                                          <p:spTgt spid="113667">
                                            <p:txEl>
                                              <p:pRg st="1" end="1"/>
                                            </p:txEl>
                                          </p:spTgt>
                                        </p:tgtEl>
                                      </p:cBhvr>
                                    </p:animEffect>
                                  </p:childTnLst>
                                </p:cTn>
                              </p:par>
                            </p:childTnLst>
                          </p:cTn>
                        </p:par>
                        <p:par>
                          <p:cTn id="28" fill="hold" nodeType="withGroup">
                            <p:stCondLst>
                              <p:cond delay="8500"/>
                            </p:stCondLst>
                            <p:childTnLst>
                              <p:par>
                                <p:cTn id="29" presetID="22" presetClass="entr" presetSubtype="1" fill="hold" grpId="0" nodeType="afterEffect">
                                  <p:stCondLst>
                                    <p:cond delay="1500"/>
                                  </p:stCondLst>
                                  <p:childTnLst>
                                    <p:set>
                                      <p:cBhvr>
                                        <p:cTn id="30" dur="1" fill="hold">
                                          <p:stCondLst>
                                            <p:cond delay="0"/>
                                          </p:stCondLst>
                                        </p:cTn>
                                        <p:tgtEl>
                                          <p:spTgt spid="113667">
                                            <p:txEl>
                                              <p:pRg st="2" end="2"/>
                                            </p:txEl>
                                          </p:spTgt>
                                        </p:tgtEl>
                                        <p:attrNameLst>
                                          <p:attrName>style.visibility</p:attrName>
                                        </p:attrNameLst>
                                      </p:cBhvr>
                                      <p:to>
                                        <p:strVal val="visible"/>
                                      </p:to>
                                    </p:set>
                                    <p:animEffect transition="in" filter="wipe(up)">
                                      <p:cBhvr>
                                        <p:cTn id="31" dur="500"/>
                                        <p:tgtEl>
                                          <p:spTgt spid="113667">
                                            <p:txEl>
                                              <p:pRg st="2" end="2"/>
                                            </p:txEl>
                                          </p:spTgt>
                                        </p:tgtEl>
                                      </p:cBhvr>
                                    </p:animEffect>
                                  </p:childTnLst>
                                </p:cTn>
                              </p:par>
                            </p:childTnLst>
                          </p:cTn>
                        </p:par>
                        <p:par>
                          <p:cTn id="32" fill="hold" nodeType="afterGroup">
                            <p:stCondLst>
                              <p:cond delay="10500"/>
                            </p:stCondLst>
                            <p:childTnLst>
                              <p:par>
                                <p:cTn id="33" presetID="22" presetClass="entr" presetSubtype="8" fill="hold" grpId="0" nodeType="afterEffect">
                                  <p:stCondLst>
                                    <p:cond delay="0"/>
                                  </p:stCondLst>
                                  <p:childTnLst>
                                    <p:set>
                                      <p:cBhvr>
                                        <p:cTn id="34" dur="1" fill="hold">
                                          <p:stCondLst>
                                            <p:cond delay="0"/>
                                          </p:stCondLst>
                                        </p:cTn>
                                        <p:tgtEl>
                                          <p:spTgt spid="113673"/>
                                        </p:tgtEl>
                                        <p:attrNameLst>
                                          <p:attrName>style.visibility</p:attrName>
                                        </p:attrNameLst>
                                      </p:cBhvr>
                                      <p:to>
                                        <p:strVal val="visible"/>
                                      </p:to>
                                    </p:set>
                                    <p:animEffect transition="in" filter="wipe(left)">
                                      <p:cBhvr>
                                        <p:cTn id="35" dur="500"/>
                                        <p:tgtEl>
                                          <p:spTgt spid="113673"/>
                                        </p:tgtEl>
                                      </p:cBhvr>
                                    </p:animEffect>
                                  </p:childTnLst>
                                </p:cTn>
                              </p:par>
                            </p:childTnLst>
                          </p:cTn>
                        </p:par>
                        <p:par>
                          <p:cTn id="36" fill="hold" nodeType="afterGroup">
                            <p:stCondLst>
                              <p:cond delay="11000"/>
                            </p:stCondLst>
                            <p:childTnLst>
                              <p:par>
                                <p:cTn id="37" presetID="22" presetClass="entr" presetSubtype="8" fill="hold" grpId="0" nodeType="afterEffect">
                                  <p:stCondLst>
                                    <p:cond delay="0"/>
                                  </p:stCondLst>
                                  <p:childTnLst>
                                    <p:set>
                                      <p:cBhvr>
                                        <p:cTn id="38" dur="1" fill="hold">
                                          <p:stCondLst>
                                            <p:cond delay="0"/>
                                          </p:stCondLst>
                                        </p:cTn>
                                        <p:tgtEl>
                                          <p:spTgt spid="113675"/>
                                        </p:tgtEl>
                                        <p:attrNameLst>
                                          <p:attrName>style.visibility</p:attrName>
                                        </p:attrNameLst>
                                      </p:cBhvr>
                                      <p:to>
                                        <p:strVal val="visible"/>
                                      </p:to>
                                    </p:set>
                                    <p:animEffect transition="in" filter="wipe(left)">
                                      <p:cBhvr>
                                        <p:cTn id="39" dur="500"/>
                                        <p:tgtEl>
                                          <p:spTgt spid="113675"/>
                                        </p:tgtEl>
                                      </p:cBhvr>
                                    </p:animEffect>
                                  </p:childTnLst>
                                </p:cTn>
                              </p:par>
                            </p:childTnLst>
                          </p:cTn>
                        </p:par>
                        <p:par>
                          <p:cTn id="40" fill="hold" nodeType="withGroup">
                            <p:stCondLst>
                              <p:cond delay="11500"/>
                            </p:stCondLst>
                            <p:childTnLst>
                              <p:par>
                                <p:cTn id="41" presetID="22" presetClass="entr" presetSubtype="1" fill="hold" grpId="0" nodeType="afterEffect">
                                  <p:stCondLst>
                                    <p:cond delay="1500"/>
                                  </p:stCondLst>
                                  <p:childTnLst>
                                    <p:set>
                                      <p:cBhvr>
                                        <p:cTn id="42" dur="1" fill="hold">
                                          <p:stCondLst>
                                            <p:cond delay="0"/>
                                          </p:stCondLst>
                                        </p:cTn>
                                        <p:tgtEl>
                                          <p:spTgt spid="113670">
                                            <p:txEl>
                                              <p:pRg st="0" end="0"/>
                                            </p:txEl>
                                          </p:spTgt>
                                        </p:tgtEl>
                                        <p:attrNameLst>
                                          <p:attrName>style.visibility</p:attrName>
                                        </p:attrNameLst>
                                      </p:cBhvr>
                                      <p:to>
                                        <p:strVal val="visible"/>
                                      </p:to>
                                    </p:set>
                                    <p:animEffect transition="in" filter="wipe(up)">
                                      <p:cBhvr>
                                        <p:cTn id="43" dur="500"/>
                                        <p:tgtEl>
                                          <p:spTgt spid="113670">
                                            <p:txEl>
                                              <p:pRg st="0" end="0"/>
                                            </p:txEl>
                                          </p:spTgt>
                                        </p:tgtEl>
                                      </p:cBhvr>
                                    </p:animEffect>
                                  </p:childTnLst>
                                </p:cTn>
                              </p:par>
                            </p:childTnLst>
                          </p:cTn>
                        </p:par>
                        <p:par>
                          <p:cTn id="44" fill="hold" nodeType="withGroup">
                            <p:stCondLst>
                              <p:cond delay="13500"/>
                            </p:stCondLst>
                            <p:childTnLst>
                              <p:par>
                                <p:cTn id="45" presetID="22" presetClass="entr" presetSubtype="1" fill="hold" grpId="0" nodeType="afterEffect">
                                  <p:stCondLst>
                                    <p:cond delay="1500"/>
                                  </p:stCondLst>
                                  <p:childTnLst>
                                    <p:set>
                                      <p:cBhvr>
                                        <p:cTn id="46" dur="1" fill="hold">
                                          <p:stCondLst>
                                            <p:cond delay="0"/>
                                          </p:stCondLst>
                                        </p:cTn>
                                        <p:tgtEl>
                                          <p:spTgt spid="113670">
                                            <p:txEl>
                                              <p:pRg st="1" end="1"/>
                                            </p:txEl>
                                          </p:spTgt>
                                        </p:tgtEl>
                                        <p:attrNameLst>
                                          <p:attrName>style.visibility</p:attrName>
                                        </p:attrNameLst>
                                      </p:cBhvr>
                                      <p:to>
                                        <p:strVal val="visible"/>
                                      </p:to>
                                    </p:set>
                                    <p:animEffect transition="in" filter="wipe(up)">
                                      <p:cBhvr>
                                        <p:cTn id="47" dur="500"/>
                                        <p:tgtEl>
                                          <p:spTgt spid="113670">
                                            <p:txEl>
                                              <p:pRg st="1" end="1"/>
                                            </p:txEl>
                                          </p:spTgt>
                                        </p:tgtEl>
                                      </p:cBhvr>
                                    </p:animEffect>
                                  </p:childTnLst>
                                </p:cTn>
                              </p:par>
                            </p:childTnLst>
                          </p:cTn>
                        </p:par>
                        <p:par>
                          <p:cTn id="48" fill="hold">
                            <p:stCondLst>
                              <p:cond delay="15500"/>
                            </p:stCondLst>
                            <p:childTnLst>
                              <p:par>
                                <p:cTn id="49" presetID="10" presetClass="entr" presetSubtype="0" fill="hold" grpId="0" nodeType="afterEffect">
                                  <p:stCondLst>
                                    <p:cond delay="15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P spid="113669" grpId="0" build="p" autoUpdateAnimBg="0"/>
      <p:bldP spid="113670" grpId="0" build="p" autoUpdateAnimBg="0"/>
      <p:bldP spid="113672" grpId="0" build="p" autoUpdateAnimBg="0" advAuto="0"/>
      <p:bldP spid="113673" grpId="0" animBg="1"/>
      <p:bldP spid="113675"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Slide Number Placeholder 6"/>
          <p:cNvSpPr>
            <a:spLocks noGrp="1"/>
          </p:cNvSpPr>
          <p:nvPr>
            <p:ph type="sldNum" sz="quarter" idx="12"/>
          </p:nvPr>
        </p:nvSpPr>
        <p:spPr/>
        <p:txBody>
          <a:bodyPr/>
          <a:lstStyle/>
          <a:p>
            <a:fld id="{28C81C9C-DDAD-41AB-AE51-0FFF49EC03F8}" type="slidenum">
              <a:rPr lang="en-US" altLang="en-US"/>
              <a:pPr/>
              <a:t>25</a:t>
            </a:fld>
            <a:endParaRPr lang="en-US" altLang="en-US"/>
          </a:p>
        </p:txBody>
      </p:sp>
      <p:pic>
        <p:nvPicPr>
          <p:cNvPr id="114690" name="Picture 2" descr="C:\aaslides\visual\VS05foregroun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4691" name="Rectangle 3"/>
          <p:cNvSpPr>
            <a:spLocks noGrp="1" noChangeArrowheads="1"/>
          </p:cNvSpPr>
          <p:nvPr>
            <p:ph type="body" sz="half" idx="1"/>
          </p:nvPr>
        </p:nvSpPr>
        <p:spPr>
          <a:xfrm>
            <a:off x="152400" y="1295400"/>
            <a:ext cx="3581400" cy="2819400"/>
          </a:xfrm>
        </p:spPr>
        <p:txBody>
          <a:bodyPr/>
          <a:lstStyle/>
          <a:p>
            <a:r>
              <a:rPr lang="en-US" altLang="en-US" sz="2400" dirty="0">
                <a:solidFill>
                  <a:srgbClr val="663300"/>
                </a:solidFill>
                <a:latin typeface="Comic Sans MS" pitchFamily="66" charset="0"/>
              </a:rPr>
              <a:t>Determine where the boundaries are between the</a:t>
            </a:r>
            <a:r>
              <a:rPr lang="en-US" altLang="en-US" sz="2400" b="1" dirty="0">
                <a:solidFill>
                  <a:srgbClr val="663300"/>
                </a:solidFill>
                <a:latin typeface="Comic Sans MS" pitchFamily="66" charset="0"/>
              </a:rPr>
              <a:t> foreground, middle ground </a:t>
            </a:r>
            <a:r>
              <a:rPr lang="en-US" altLang="en-US" sz="2400" dirty="0">
                <a:solidFill>
                  <a:srgbClr val="663300"/>
                </a:solidFill>
                <a:latin typeface="Comic Sans MS" pitchFamily="66" charset="0"/>
              </a:rPr>
              <a:t>and</a:t>
            </a:r>
            <a:r>
              <a:rPr lang="en-US" altLang="en-US" sz="2400" b="1" dirty="0">
                <a:solidFill>
                  <a:srgbClr val="663300"/>
                </a:solidFill>
                <a:latin typeface="Comic Sans MS" pitchFamily="66" charset="0"/>
              </a:rPr>
              <a:t> background</a:t>
            </a:r>
          </a:p>
        </p:txBody>
      </p:sp>
      <p:sp>
        <p:nvSpPr>
          <p:cNvPr id="114692" name="Rectangle 4"/>
          <p:cNvSpPr>
            <a:spLocks noGrp="1" noChangeArrowheads="1"/>
          </p:cNvSpPr>
          <p:nvPr>
            <p:ph type="title"/>
          </p:nvPr>
        </p:nvSpPr>
        <p:spPr>
          <a:xfrm>
            <a:off x="304800" y="152400"/>
            <a:ext cx="3657600" cy="1371600"/>
          </a:xfrm>
        </p:spPr>
        <p:txBody>
          <a:bodyPr>
            <a:normAutofit/>
          </a:bodyPr>
          <a:lstStyle/>
          <a:p>
            <a:pPr algn="l"/>
            <a:r>
              <a:rPr lang="en-US" altLang="en-US" sz="4000" dirty="0">
                <a:solidFill>
                  <a:srgbClr val="808000"/>
                </a:solidFill>
                <a:latin typeface="Arial Rounded MT Bold" panose="020F0704030504030204" pitchFamily="34" charset="0"/>
              </a:rPr>
              <a:t>Can You Tell?</a:t>
            </a:r>
          </a:p>
        </p:txBody>
      </p:sp>
      <p:sp>
        <p:nvSpPr>
          <p:cNvPr id="114693" name="Rectangle 5"/>
          <p:cNvSpPr>
            <a:spLocks noChangeArrowheads="1"/>
          </p:cNvSpPr>
          <p:nvPr/>
        </p:nvSpPr>
        <p:spPr bwMode="auto">
          <a:xfrm>
            <a:off x="152400" y="3581400"/>
            <a:ext cx="396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Where is the line between the Foreground/Middle Ground? </a:t>
            </a:r>
            <a:r>
              <a:rPr lang="en-US" altLang="en-US" sz="1600" dirty="0">
                <a:solidFill>
                  <a:srgbClr val="663300"/>
                </a:solidFill>
                <a:latin typeface="Comic Sans MS" pitchFamily="66" charset="0"/>
              </a:rPr>
              <a:t>(</a:t>
            </a:r>
            <a:r>
              <a:rPr lang="en-US" altLang="en-US" sz="1600" dirty="0" smtClean="0">
                <a:solidFill>
                  <a:srgbClr val="663300"/>
                </a:solidFill>
                <a:latin typeface="Comic Sans MS" pitchFamily="66" charset="0"/>
              </a:rPr>
              <a:t>click  for line)</a:t>
            </a:r>
            <a:endParaRPr lang="en-US" altLang="en-US" sz="1600" dirty="0">
              <a:solidFill>
                <a:srgbClr val="663300"/>
              </a:solidFill>
              <a:latin typeface="Comic Sans MS" pitchFamily="66" charset="0"/>
            </a:endParaRPr>
          </a:p>
        </p:txBody>
      </p:sp>
      <p:sp>
        <p:nvSpPr>
          <p:cNvPr id="114694" name="Rectangle 6"/>
          <p:cNvSpPr>
            <a:spLocks noChangeArrowheads="1"/>
          </p:cNvSpPr>
          <p:nvPr/>
        </p:nvSpPr>
        <p:spPr bwMode="auto">
          <a:xfrm rot="16200000">
            <a:off x="3581400" y="4724400"/>
            <a:ext cx="152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Foreground </a:t>
            </a:r>
          </a:p>
        </p:txBody>
      </p:sp>
      <p:sp>
        <p:nvSpPr>
          <p:cNvPr id="114695" name="Rectangle 7"/>
          <p:cNvSpPr>
            <a:spLocks noChangeArrowheads="1"/>
          </p:cNvSpPr>
          <p:nvPr/>
        </p:nvSpPr>
        <p:spPr bwMode="auto">
          <a:xfrm rot="16200000">
            <a:off x="3390900" y="2400300"/>
            <a:ext cx="152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lnSpc>
                <a:spcPct val="60000"/>
              </a:lnSpc>
              <a:buFontTx/>
              <a:buNone/>
            </a:pPr>
            <a:r>
              <a:rPr lang="en-US" altLang="en-US" sz="2000">
                <a:latin typeface="Arial" charset="0"/>
              </a:rPr>
              <a:t>Middle </a:t>
            </a:r>
          </a:p>
          <a:p>
            <a:pPr algn="ctr">
              <a:buFontTx/>
              <a:buNone/>
            </a:pPr>
            <a:r>
              <a:rPr lang="en-US" altLang="en-US" sz="2000">
                <a:latin typeface="Arial" charset="0"/>
              </a:rPr>
              <a:t>Ground</a:t>
            </a:r>
          </a:p>
        </p:txBody>
      </p:sp>
      <p:sp>
        <p:nvSpPr>
          <p:cNvPr id="114696" name="Rectangle 8"/>
          <p:cNvSpPr>
            <a:spLocks noChangeArrowheads="1"/>
          </p:cNvSpPr>
          <p:nvPr/>
        </p:nvSpPr>
        <p:spPr bwMode="auto">
          <a:xfrm rot="16200000">
            <a:off x="3390900" y="8001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Background</a:t>
            </a:r>
          </a:p>
        </p:txBody>
      </p:sp>
      <p:sp>
        <p:nvSpPr>
          <p:cNvPr id="114697" name="Rectangle 9"/>
          <p:cNvSpPr>
            <a:spLocks noChangeArrowheads="1"/>
          </p:cNvSpPr>
          <p:nvPr/>
        </p:nvSpPr>
        <p:spPr bwMode="auto">
          <a:xfrm>
            <a:off x="152400" y="5105400"/>
            <a:ext cx="396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Where is the line between the Middle/Background? </a:t>
            </a:r>
            <a:r>
              <a:rPr lang="en-US" altLang="en-US" sz="1600" dirty="0">
                <a:solidFill>
                  <a:srgbClr val="663300"/>
                </a:solidFill>
                <a:latin typeface="Comic Sans MS" pitchFamily="66" charset="0"/>
              </a:rPr>
              <a:t>(</a:t>
            </a:r>
            <a:r>
              <a:rPr lang="en-US" altLang="en-US" sz="1600" dirty="0" smtClean="0">
                <a:solidFill>
                  <a:srgbClr val="663300"/>
                </a:solidFill>
                <a:latin typeface="Comic Sans MS" pitchFamily="66" charset="0"/>
              </a:rPr>
              <a:t>click for line)</a:t>
            </a:r>
            <a:endParaRPr lang="en-US" altLang="en-US" sz="1600" dirty="0">
              <a:solidFill>
                <a:srgbClr val="663300"/>
              </a:solidFill>
              <a:latin typeface="Comic Sans MS" pitchFamily="66" charset="0"/>
            </a:endParaRPr>
          </a:p>
        </p:txBody>
      </p:sp>
      <p:graphicFrame>
        <p:nvGraphicFramePr>
          <p:cNvPr id="114698" name="Object 10"/>
          <p:cNvGraphicFramePr>
            <a:graphicFrameLocks noChangeAspect="1"/>
          </p:cNvGraphicFramePr>
          <p:nvPr/>
        </p:nvGraphicFramePr>
        <p:xfrm>
          <a:off x="4471988" y="1863725"/>
          <a:ext cx="4668837" cy="346075"/>
        </p:xfrm>
        <a:graphic>
          <a:graphicData uri="http://schemas.openxmlformats.org/presentationml/2006/ole">
            <mc:AlternateContent xmlns:mc="http://schemas.openxmlformats.org/markup-compatibility/2006">
              <mc:Choice xmlns:v="urn:schemas-microsoft-com:vml" Requires="v">
                <p:oleObj spid="_x0000_s5227" name="CorelDRAW!" r:id="rId4" imgW="6313680" imgH="448920" progId="CDraw5">
                  <p:embed/>
                </p:oleObj>
              </mc:Choice>
              <mc:Fallback>
                <p:oleObj name="CorelDRAW!" r:id="rId4" imgW="6313680" imgH="448920" progId="CDraw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1988" y="1863725"/>
                        <a:ext cx="4668837"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4699" name="Object 11"/>
          <p:cNvGraphicFramePr>
            <a:graphicFrameLocks noChangeAspect="1"/>
          </p:cNvGraphicFramePr>
          <p:nvPr/>
        </p:nvGraphicFramePr>
        <p:xfrm>
          <a:off x="4475163" y="3151188"/>
          <a:ext cx="4668837" cy="582612"/>
        </p:xfrm>
        <a:graphic>
          <a:graphicData uri="http://schemas.openxmlformats.org/presentationml/2006/ole">
            <mc:AlternateContent xmlns:mc="http://schemas.openxmlformats.org/markup-compatibility/2006">
              <mc:Choice xmlns:v="urn:schemas-microsoft-com:vml" Requires="v">
                <p:oleObj spid="_x0000_s5228" name="CorelDRAW!" r:id="rId6" imgW="6313680" imgH="756000" progId="CDraw5">
                  <p:embed/>
                </p:oleObj>
              </mc:Choice>
              <mc:Fallback>
                <p:oleObj name="CorelDRAW!" r:id="rId6" imgW="6313680" imgH="756000" progId="CDraw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3" y="3151188"/>
                        <a:ext cx="4668837" cy="58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4700" name="Object 12"/>
          <p:cNvGraphicFramePr>
            <a:graphicFrameLocks noChangeAspect="1"/>
          </p:cNvGraphicFramePr>
          <p:nvPr/>
        </p:nvGraphicFramePr>
        <p:xfrm>
          <a:off x="4876800" y="127000"/>
          <a:ext cx="1408113" cy="3149600"/>
        </p:xfrm>
        <a:graphic>
          <a:graphicData uri="http://schemas.openxmlformats.org/presentationml/2006/ole">
            <mc:AlternateContent xmlns:mc="http://schemas.openxmlformats.org/markup-compatibility/2006">
              <mc:Choice xmlns:v="urn:schemas-microsoft-com:vml" Requires="v">
                <p:oleObj spid="_x0000_s5229" name="CorelDRAW!" r:id="rId8" imgW="1903680" imgH="4084560" progId="CDraw5">
                  <p:embed/>
                </p:oleObj>
              </mc:Choice>
              <mc:Fallback>
                <p:oleObj name="CorelDRAW!" r:id="rId8" imgW="1903680" imgH="4084560" progId="CDraw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27000"/>
                        <a:ext cx="1408113" cy="314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Slide Number Placeholder 5"/>
          <p:cNvSpPr txBox="1">
            <a:spLocks/>
          </p:cNvSpPr>
          <p:nvPr/>
        </p:nvSpPr>
        <p:spPr>
          <a:xfrm>
            <a:off x="8077200" y="6248400"/>
            <a:ext cx="609600" cy="473075"/>
          </a:xfrm>
          <a:prstGeom prst="rect">
            <a:avLst/>
          </a:prstGeom>
        </p:spPr>
        <p:txBody>
          <a:bodyPr vert="horz" lIns="91440" tIns="45720" rIns="91440" bIns="45720" rtlCol="0" anchor="ctr"/>
          <a:lstStyle>
            <a:defPPr>
              <a:defRPr lang="en-US"/>
            </a:defPPr>
            <a:lvl1pPr marL="0" algn="r" defTabSz="914400" rtl="0" eaLnBrk="1" latinLnBrk="0" hangingPunct="1">
              <a:defRPr sz="4400" kern="1200">
                <a:solidFill>
                  <a:schemeClr val="tx2"/>
                </a:solidFill>
                <a:latin typeface="Arial" panose="020B0604020202020204" pitchFamily="34" charset="0"/>
                <a:ea typeface="+mn-ea"/>
                <a:cs typeface="+mn-cs"/>
              </a:defRPr>
            </a:lvl1pPr>
            <a:lvl2pPr marL="742950" indent="-285750" algn="l" defTabSz="914400" rtl="0" eaLnBrk="1" latinLnBrk="0" hangingPunct="1">
              <a:defRPr sz="4400" kern="1200">
                <a:solidFill>
                  <a:schemeClr val="tx2"/>
                </a:solidFill>
                <a:latin typeface="Arial" panose="020B0604020202020204" pitchFamily="34" charset="0"/>
                <a:ea typeface="+mn-ea"/>
                <a:cs typeface="+mn-cs"/>
              </a:defRPr>
            </a:lvl2pPr>
            <a:lvl3pPr marL="1143000" indent="-228600" algn="l" defTabSz="914400" rtl="0" eaLnBrk="1" latinLnBrk="0" hangingPunct="1">
              <a:defRPr sz="4400" kern="1200">
                <a:solidFill>
                  <a:schemeClr val="tx2"/>
                </a:solidFill>
                <a:latin typeface="Arial" panose="020B0604020202020204" pitchFamily="34" charset="0"/>
                <a:ea typeface="+mn-ea"/>
                <a:cs typeface="+mn-cs"/>
              </a:defRPr>
            </a:lvl3pPr>
            <a:lvl4pPr marL="1600200" indent="-228600" algn="l" defTabSz="914400" rtl="0" eaLnBrk="1" latinLnBrk="0" hangingPunct="1">
              <a:defRPr sz="4400" kern="1200">
                <a:solidFill>
                  <a:schemeClr val="tx2"/>
                </a:solidFill>
                <a:latin typeface="Arial" panose="020B0604020202020204" pitchFamily="34" charset="0"/>
                <a:ea typeface="+mn-ea"/>
                <a:cs typeface="+mn-cs"/>
              </a:defRPr>
            </a:lvl4pPr>
            <a:lvl5pPr marL="2057400" indent="-228600" algn="l" defTabSz="914400" rtl="0" eaLnBrk="1" latinLnBrk="0" hangingPunct="1">
              <a:defRPr sz="4400" kern="1200">
                <a:solidFill>
                  <a:schemeClr val="tx2"/>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9pPr>
          </a:lstStyle>
          <a:p>
            <a:fld id="{5C257221-442F-4C78-BCAD-C22D0FB8EC93}" type="slidenum">
              <a:rPr lang="en-US" altLang="en-US" sz="1400" smtClean="0">
                <a:solidFill>
                  <a:schemeClr val="bg1"/>
                </a:solidFill>
                <a:latin typeface="Times New Roman" panose="02020603050405020304" pitchFamily="18" charset="0"/>
              </a:rPr>
              <a:pPr/>
              <a:t>25</a:t>
            </a:fld>
            <a:endParaRPr lang="en-US" altLang="en-US" sz="1400" dirty="0">
              <a:solidFill>
                <a:schemeClr val="bg1"/>
              </a:solidFill>
              <a:latin typeface="Times New Roman" panose="02020603050405020304" pitchFamily="18" charset="0"/>
            </a:endParaRPr>
          </a:p>
        </p:txBody>
      </p:sp>
      <p:sp>
        <p:nvSpPr>
          <p:cNvPr id="1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bg1"/>
                </a:solidFill>
              </a:rPr>
              <a:t>(click to advance)</a:t>
            </a:r>
          </a:p>
        </p:txBody>
      </p:sp>
    </p:spTree>
    <p:extLst>
      <p:ext uri="{BB962C8B-B14F-4D97-AF65-F5344CB8AC3E}">
        <p14:creationId xmlns:p14="http://schemas.microsoft.com/office/powerpoint/2010/main" val="285971796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4694">
                                            <p:txEl>
                                              <p:pRg st="0" end="0"/>
                                            </p:txEl>
                                          </p:spTgt>
                                        </p:tgtEl>
                                        <p:attrNameLst>
                                          <p:attrName>style.visibility</p:attrName>
                                        </p:attrNameLst>
                                      </p:cBhvr>
                                      <p:to>
                                        <p:strVal val="visible"/>
                                      </p:to>
                                    </p:set>
                                    <p:animEffect transition="in" filter="wipe(up)">
                                      <p:cBhvr>
                                        <p:cTn id="7" dur="500"/>
                                        <p:tgtEl>
                                          <p:spTgt spid="114694">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4695">
                                            <p:txEl>
                                              <p:pRg st="0" end="0"/>
                                            </p:txEl>
                                          </p:spTgt>
                                        </p:tgtEl>
                                        <p:attrNameLst>
                                          <p:attrName>style.visibility</p:attrName>
                                        </p:attrNameLst>
                                      </p:cBhvr>
                                      <p:to>
                                        <p:strVal val="visible"/>
                                      </p:to>
                                    </p:set>
                                    <p:animEffect transition="in" filter="wipe(up)">
                                      <p:cBhvr>
                                        <p:cTn id="11" dur="500"/>
                                        <p:tgtEl>
                                          <p:spTgt spid="114695">
                                            <p:txEl>
                                              <p:pRg st="0" end="0"/>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4695">
                                            <p:txEl>
                                              <p:pRg st="1" end="1"/>
                                            </p:txEl>
                                          </p:spTgt>
                                        </p:tgtEl>
                                        <p:attrNameLst>
                                          <p:attrName>style.visibility</p:attrName>
                                        </p:attrNameLst>
                                      </p:cBhvr>
                                      <p:to>
                                        <p:strVal val="visible"/>
                                      </p:to>
                                    </p:set>
                                    <p:animEffect transition="in" filter="wipe(up)">
                                      <p:cBhvr>
                                        <p:cTn id="15" dur="500"/>
                                        <p:tgtEl>
                                          <p:spTgt spid="114695">
                                            <p:txEl>
                                              <p:pRg st="1" end="1"/>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4696">
                                            <p:txEl>
                                              <p:pRg st="0" end="0"/>
                                            </p:txEl>
                                          </p:spTgt>
                                        </p:tgtEl>
                                        <p:attrNameLst>
                                          <p:attrName>style.visibility</p:attrName>
                                        </p:attrNameLst>
                                      </p:cBhvr>
                                      <p:to>
                                        <p:strVal val="visible"/>
                                      </p:to>
                                    </p:set>
                                    <p:animEffect transition="in" filter="wipe(up)">
                                      <p:cBhvr>
                                        <p:cTn id="19" dur="500"/>
                                        <p:tgtEl>
                                          <p:spTgt spid="114696">
                                            <p:txEl>
                                              <p:pRg st="0" end="0"/>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4691">
                                            <p:txEl>
                                              <p:pRg st="0" end="0"/>
                                            </p:txEl>
                                          </p:spTgt>
                                        </p:tgtEl>
                                        <p:attrNameLst>
                                          <p:attrName>style.visibility</p:attrName>
                                        </p:attrNameLst>
                                      </p:cBhvr>
                                      <p:to>
                                        <p:strVal val="visible"/>
                                      </p:to>
                                    </p:set>
                                    <p:animEffect transition="in" filter="wipe(up)">
                                      <p:cBhvr>
                                        <p:cTn id="23" dur="500"/>
                                        <p:tgtEl>
                                          <p:spTgt spid="114691">
                                            <p:txEl>
                                              <p:pRg st="0" end="0"/>
                                            </p:txEl>
                                          </p:spTgt>
                                        </p:tgtEl>
                                      </p:cBhvr>
                                    </p:animEffect>
                                  </p:childTnLst>
                                </p:cTn>
                              </p:par>
                            </p:childTnLst>
                          </p:cTn>
                        </p:par>
                        <p:par>
                          <p:cTn id="24" fill="hold" nodeType="withGroup">
                            <p:stCondLst>
                              <p:cond delay="2500"/>
                            </p:stCondLst>
                            <p:childTnLst>
                              <p:par>
                                <p:cTn id="25" presetID="22" presetClass="entr" presetSubtype="1" fill="hold" grpId="0" nodeType="afterEffect">
                                  <p:stCondLst>
                                    <p:cond delay="500"/>
                                  </p:stCondLst>
                                  <p:childTnLst>
                                    <p:set>
                                      <p:cBhvr>
                                        <p:cTn id="26" dur="1" fill="hold">
                                          <p:stCondLst>
                                            <p:cond delay="0"/>
                                          </p:stCondLst>
                                        </p:cTn>
                                        <p:tgtEl>
                                          <p:spTgt spid="114693">
                                            <p:txEl>
                                              <p:pRg st="0" end="0"/>
                                            </p:txEl>
                                          </p:spTgt>
                                        </p:tgtEl>
                                        <p:attrNameLst>
                                          <p:attrName>style.visibility</p:attrName>
                                        </p:attrNameLst>
                                      </p:cBhvr>
                                      <p:to>
                                        <p:strVal val="visible"/>
                                      </p:to>
                                    </p:set>
                                    <p:animEffect transition="in" filter="wipe(up)">
                                      <p:cBhvr>
                                        <p:cTn id="27" dur="500"/>
                                        <p:tgtEl>
                                          <p:spTgt spid="11469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14699"/>
                                        </p:tgtEl>
                                        <p:attrNameLst>
                                          <p:attrName>style.visibility</p:attrName>
                                        </p:attrNameLst>
                                      </p:cBhvr>
                                      <p:to>
                                        <p:strVal val="visible"/>
                                      </p:to>
                                    </p:set>
                                    <p:animEffect transition="in" filter="dissolve">
                                      <p:cBhvr>
                                        <p:cTn id="32" dur="500"/>
                                        <p:tgtEl>
                                          <p:spTgt spid="114699"/>
                                        </p:tgtEl>
                                      </p:cBhvr>
                                    </p:animEffect>
                                  </p:childTnLst>
                                </p:cTn>
                              </p:par>
                            </p:childTnLst>
                          </p:cTn>
                        </p:par>
                        <p:par>
                          <p:cTn id="33" fill="hold" nodeType="afterGroup">
                            <p:stCondLst>
                              <p:cond delay="500"/>
                            </p:stCondLst>
                            <p:childTnLst>
                              <p:par>
                                <p:cTn id="34" presetID="22" presetClass="entr" presetSubtype="4" fill="hold" nodeType="afterEffect">
                                  <p:stCondLst>
                                    <p:cond delay="0"/>
                                  </p:stCondLst>
                                  <p:childTnLst>
                                    <p:set>
                                      <p:cBhvr>
                                        <p:cTn id="35" dur="1" fill="hold">
                                          <p:stCondLst>
                                            <p:cond delay="0"/>
                                          </p:stCondLst>
                                        </p:cTn>
                                        <p:tgtEl>
                                          <p:spTgt spid="114700"/>
                                        </p:tgtEl>
                                        <p:attrNameLst>
                                          <p:attrName>style.visibility</p:attrName>
                                        </p:attrNameLst>
                                      </p:cBhvr>
                                      <p:to>
                                        <p:strVal val="visible"/>
                                      </p:to>
                                    </p:set>
                                    <p:animEffect transition="in" filter="wipe(down)">
                                      <p:cBhvr>
                                        <p:cTn id="36" dur="500"/>
                                        <p:tgtEl>
                                          <p:spTgt spid="1147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4697">
                                            <p:txEl>
                                              <p:pRg st="0" end="0"/>
                                            </p:txEl>
                                          </p:spTgt>
                                        </p:tgtEl>
                                        <p:attrNameLst>
                                          <p:attrName>style.visibility</p:attrName>
                                        </p:attrNameLst>
                                      </p:cBhvr>
                                      <p:to>
                                        <p:strVal val="visible"/>
                                      </p:to>
                                    </p:set>
                                    <p:animEffect transition="in" filter="wipe(up)">
                                      <p:cBhvr>
                                        <p:cTn id="41" dur="500"/>
                                        <p:tgtEl>
                                          <p:spTgt spid="114697">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114698"/>
                                        </p:tgtEl>
                                        <p:attrNameLst>
                                          <p:attrName>style.visibility</p:attrName>
                                        </p:attrNameLst>
                                      </p:cBhvr>
                                      <p:to>
                                        <p:strVal val="visible"/>
                                      </p:to>
                                    </p:set>
                                    <p:animEffect transition="in" filter="dissolve">
                                      <p:cBhvr>
                                        <p:cTn id="46" dur="500"/>
                                        <p:tgtEl>
                                          <p:spTgt spid="114698"/>
                                        </p:tgtEl>
                                      </p:cBhvr>
                                    </p:animEffect>
                                  </p:childTnLst>
                                </p:cTn>
                              </p:par>
                            </p:childTnLst>
                          </p:cTn>
                        </p:par>
                        <p:par>
                          <p:cTn id="47" fill="hold">
                            <p:stCondLst>
                              <p:cond delay="500"/>
                            </p:stCondLst>
                            <p:childTnLst>
                              <p:par>
                                <p:cTn id="48" presetID="10" presetClass="entr" presetSubtype="0" fill="hold" grpId="0" nodeType="afterEffect">
                                  <p:stCondLst>
                                    <p:cond delay="1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advAuto="0"/>
      <p:bldP spid="114693" grpId="0" build="p" autoUpdateAnimBg="0"/>
      <p:bldP spid="114694" grpId="0" build="p" autoUpdateAnimBg="0" advAuto="0"/>
      <p:bldP spid="114695" grpId="0" build="p" autoUpdateAnimBg="0" advAuto="0"/>
      <p:bldP spid="114696" grpId="0" build="p" autoUpdateAnimBg="0" advAuto="0"/>
      <p:bldP spid="114697" grpId="0" build="p" autoUpdateAnimBg="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Slide Number Placeholder 6"/>
          <p:cNvSpPr>
            <a:spLocks noGrp="1"/>
          </p:cNvSpPr>
          <p:nvPr>
            <p:ph type="sldNum" sz="quarter" idx="12"/>
          </p:nvPr>
        </p:nvSpPr>
        <p:spPr/>
        <p:txBody>
          <a:bodyPr/>
          <a:lstStyle/>
          <a:p>
            <a:fld id="{245B3DF9-CF61-4A99-9312-535FFABFEA39}" type="slidenum">
              <a:rPr lang="en-US" altLang="en-US"/>
              <a:pPr/>
              <a:t>26</a:t>
            </a:fld>
            <a:endParaRPr lang="en-US" altLang="en-US"/>
          </a:p>
        </p:txBody>
      </p:sp>
      <p:pic>
        <p:nvPicPr>
          <p:cNvPr id="115714" name="Picture 2" descr="C:\aaslides\visual\VS36ranie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5715" name="Rectangle 3"/>
          <p:cNvSpPr>
            <a:spLocks noGrp="1" noChangeArrowheads="1"/>
          </p:cNvSpPr>
          <p:nvPr>
            <p:ph type="body" sz="half" idx="1"/>
          </p:nvPr>
        </p:nvSpPr>
        <p:spPr>
          <a:xfrm>
            <a:off x="228600" y="1447800"/>
            <a:ext cx="3962400" cy="1981200"/>
          </a:xfrm>
        </p:spPr>
        <p:txBody>
          <a:bodyPr>
            <a:normAutofit lnSpcReduction="10000"/>
          </a:bodyPr>
          <a:lstStyle/>
          <a:p>
            <a:r>
              <a:rPr lang="en-US" altLang="en-US" sz="2400" dirty="0">
                <a:solidFill>
                  <a:srgbClr val="663300"/>
                </a:solidFill>
                <a:latin typeface="Comic Sans MS" pitchFamily="66" charset="0"/>
              </a:rPr>
              <a:t>Check color shifts</a:t>
            </a:r>
          </a:p>
          <a:p>
            <a:r>
              <a:rPr lang="en-US" altLang="en-US" sz="2400" dirty="0">
                <a:solidFill>
                  <a:srgbClr val="663300"/>
                </a:solidFill>
                <a:latin typeface="Comic Sans MS" pitchFamily="66" charset="0"/>
              </a:rPr>
              <a:t>Check trees merging together and objects blending into a common mass</a:t>
            </a:r>
          </a:p>
        </p:txBody>
      </p:sp>
      <p:sp>
        <p:nvSpPr>
          <p:cNvPr id="115716" name="Rectangle 4"/>
          <p:cNvSpPr>
            <a:spLocks noGrp="1" noChangeArrowheads="1"/>
          </p:cNvSpPr>
          <p:nvPr>
            <p:ph type="title"/>
          </p:nvPr>
        </p:nvSpPr>
        <p:spPr>
          <a:xfrm>
            <a:off x="457200" y="228600"/>
            <a:ext cx="3733800" cy="1143000"/>
          </a:xfrm>
        </p:spPr>
        <p:txBody>
          <a:bodyPr>
            <a:normAutofit/>
          </a:bodyPr>
          <a:lstStyle/>
          <a:p>
            <a:pPr algn="l"/>
            <a:r>
              <a:rPr lang="en-US" altLang="en-US" sz="4000" dirty="0">
                <a:solidFill>
                  <a:srgbClr val="808000"/>
                </a:solidFill>
                <a:latin typeface="Arial Rounded MT Bold" panose="020F0704030504030204" pitchFamily="34" charset="0"/>
              </a:rPr>
              <a:t>Can You Tell?</a:t>
            </a:r>
          </a:p>
        </p:txBody>
      </p:sp>
      <p:sp>
        <p:nvSpPr>
          <p:cNvPr id="115717" name="Rectangle 5"/>
          <p:cNvSpPr>
            <a:spLocks noChangeArrowheads="1"/>
          </p:cNvSpPr>
          <p:nvPr/>
        </p:nvSpPr>
        <p:spPr bwMode="auto">
          <a:xfrm>
            <a:off x="228600" y="4724400"/>
            <a:ext cx="396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Where is the line between the foreground and middle ground? </a:t>
            </a:r>
            <a:r>
              <a:rPr lang="en-US" altLang="en-US" sz="1600" dirty="0">
                <a:solidFill>
                  <a:srgbClr val="663300"/>
                </a:solidFill>
                <a:latin typeface="Comic Sans MS" pitchFamily="66" charset="0"/>
              </a:rPr>
              <a:t>(click for line)</a:t>
            </a:r>
          </a:p>
        </p:txBody>
      </p:sp>
      <p:sp>
        <p:nvSpPr>
          <p:cNvPr id="115718" name="Rectangle 6"/>
          <p:cNvSpPr>
            <a:spLocks noChangeArrowheads="1"/>
          </p:cNvSpPr>
          <p:nvPr/>
        </p:nvSpPr>
        <p:spPr bwMode="auto">
          <a:xfrm>
            <a:off x="228600" y="3352800"/>
            <a:ext cx="3581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r>
              <a:rPr lang="en-US" altLang="en-US" sz="2400" dirty="0">
                <a:solidFill>
                  <a:srgbClr val="663300"/>
                </a:solidFill>
                <a:latin typeface="Comic Sans MS" pitchFamily="66" charset="0"/>
              </a:rPr>
              <a:t>Where is the line between the middle and background? </a:t>
            </a:r>
            <a:r>
              <a:rPr lang="en-US" altLang="en-US" sz="2400" dirty="0" smtClean="0">
                <a:solidFill>
                  <a:srgbClr val="663300"/>
                </a:solidFill>
                <a:latin typeface="Comic Sans MS" pitchFamily="66" charset="0"/>
              </a:rPr>
              <a:t/>
            </a:r>
            <a:br>
              <a:rPr lang="en-US" altLang="en-US" sz="2400" dirty="0" smtClean="0">
                <a:solidFill>
                  <a:srgbClr val="663300"/>
                </a:solidFill>
                <a:latin typeface="Comic Sans MS" pitchFamily="66" charset="0"/>
              </a:rPr>
            </a:br>
            <a:r>
              <a:rPr lang="en-US" altLang="en-US" sz="1600" dirty="0" smtClean="0">
                <a:solidFill>
                  <a:srgbClr val="663300"/>
                </a:solidFill>
                <a:latin typeface="Comic Sans MS" pitchFamily="66" charset="0"/>
              </a:rPr>
              <a:t>(</a:t>
            </a:r>
            <a:r>
              <a:rPr lang="en-US" altLang="en-US" sz="1600" dirty="0">
                <a:solidFill>
                  <a:srgbClr val="663300"/>
                </a:solidFill>
                <a:latin typeface="Comic Sans MS" pitchFamily="66" charset="0"/>
              </a:rPr>
              <a:t>click for line)</a:t>
            </a:r>
          </a:p>
        </p:txBody>
      </p:sp>
      <p:graphicFrame>
        <p:nvGraphicFramePr>
          <p:cNvPr id="115719" name="Object 7"/>
          <p:cNvGraphicFramePr>
            <a:graphicFrameLocks noChangeAspect="1"/>
          </p:cNvGraphicFramePr>
          <p:nvPr/>
        </p:nvGraphicFramePr>
        <p:xfrm>
          <a:off x="4481513" y="619125"/>
          <a:ext cx="4648200" cy="1471613"/>
        </p:xfrm>
        <a:graphic>
          <a:graphicData uri="http://schemas.openxmlformats.org/presentationml/2006/ole">
            <mc:AlternateContent xmlns:mc="http://schemas.openxmlformats.org/markup-compatibility/2006">
              <mc:Choice xmlns:v="urn:schemas-microsoft-com:vml" Requires="v">
                <p:oleObj spid="_x0000_s6218" name="CorelDRAW!" r:id="rId4" imgW="6285240" imgH="1910160" progId="CDraw5">
                  <p:embed/>
                </p:oleObj>
              </mc:Choice>
              <mc:Fallback>
                <p:oleObj name="CorelDRAW!" r:id="rId4" imgW="6285240" imgH="1910160" progId="CDraw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513" y="619125"/>
                        <a:ext cx="4648200" cy="147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5720" name="Object 8"/>
          <p:cNvGraphicFramePr>
            <a:graphicFrameLocks noChangeAspect="1"/>
          </p:cNvGraphicFramePr>
          <p:nvPr/>
        </p:nvGraphicFramePr>
        <p:xfrm>
          <a:off x="4457700" y="1598613"/>
          <a:ext cx="4705350" cy="1449387"/>
        </p:xfrm>
        <a:graphic>
          <a:graphicData uri="http://schemas.openxmlformats.org/presentationml/2006/ole">
            <mc:AlternateContent xmlns:mc="http://schemas.openxmlformats.org/markup-compatibility/2006">
              <mc:Choice xmlns:v="urn:schemas-microsoft-com:vml" Requires="v">
                <p:oleObj spid="_x0000_s6219" name="CorelDRAW!" r:id="rId6" imgW="6364080" imgH="1878120" progId="CDraw5">
                  <p:embed/>
                </p:oleObj>
              </mc:Choice>
              <mc:Fallback>
                <p:oleObj name="CorelDRAW!" r:id="rId6" imgW="6364080" imgH="1878120" progId="CDraw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1598613"/>
                        <a:ext cx="4705350" cy="144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21" name="Rectangle 9"/>
          <p:cNvSpPr>
            <a:spLocks noChangeArrowheads="1"/>
          </p:cNvSpPr>
          <p:nvPr/>
        </p:nvSpPr>
        <p:spPr bwMode="auto">
          <a:xfrm rot="16200000">
            <a:off x="3505200" y="3886200"/>
            <a:ext cx="152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Foreground </a:t>
            </a:r>
          </a:p>
        </p:txBody>
      </p:sp>
      <p:sp>
        <p:nvSpPr>
          <p:cNvPr id="115722" name="Rectangle 10"/>
          <p:cNvSpPr>
            <a:spLocks noChangeArrowheads="1"/>
          </p:cNvSpPr>
          <p:nvPr/>
        </p:nvSpPr>
        <p:spPr bwMode="auto">
          <a:xfrm rot="16200000">
            <a:off x="3429000" y="1143000"/>
            <a:ext cx="152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lnSpc>
                <a:spcPct val="60000"/>
              </a:lnSpc>
              <a:buFontTx/>
              <a:buNone/>
            </a:pPr>
            <a:r>
              <a:rPr lang="en-US" altLang="en-US" sz="2000">
                <a:latin typeface="Arial" charset="0"/>
              </a:rPr>
              <a:t>Middle </a:t>
            </a:r>
          </a:p>
          <a:p>
            <a:pPr algn="ctr">
              <a:lnSpc>
                <a:spcPct val="60000"/>
              </a:lnSpc>
              <a:buFontTx/>
              <a:buNone/>
            </a:pPr>
            <a:r>
              <a:rPr lang="en-US" altLang="en-US" sz="2000">
                <a:latin typeface="Arial" charset="0"/>
              </a:rPr>
              <a:t>Ground</a:t>
            </a:r>
          </a:p>
        </p:txBody>
      </p:sp>
      <p:sp>
        <p:nvSpPr>
          <p:cNvPr id="115723" name="Rectangle 11"/>
          <p:cNvSpPr>
            <a:spLocks noChangeArrowheads="1"/>
          </p:cNvSpPr>
          <p:nvPr/>
        </p:nvSpPr>
        <p:spPr bwMode="auto">
          <a:xfrm rot="21600000">
            <a:off x="6477000" y="3810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itchFamily="18" charset="0"/>
              </a:defRPr>
            </a:lvl1pPr>
            <a:lvl2pPr marL="742950" indent="-285750">
              <a:spcBef>
                <a:spcPct val="20000"/>
              </a:spcBef>
              <a:buChar char="–"/>
              <a:defRPr sz="2400">
                <a:solidFill>
                  <a:schemeClr val="tx1"/>
                </a:solidFill>
                <a:latin typeface="Times New Roman" pitchFamily="18" charset="0"/>
              </a:defRPr>
            </a:lvl2pPr>
            <a:lvl3pPr marL="1143000" indent="-228600">
              <a:spcBef>
                <a:spcPct val="20000"/>
              </a:spcBef>
              <a:buChar char="•"/>
              <a:defRPr sz="2000">
                <a:solidFill>
                  <a:schemeClr val="tx1"/>
                </a:solidFill>
                <a:latin typeface="Times New Roman" pitchFamily="18" charset="0"/>
              </a:defRPr>
            </a:lvl3pPr>
            <a:lvl4pPr marL="1600200" indent="-228600">
              <a:spcBef>
                <a:spcPct val="20000"/>
              </a:spcBef>
              <a:buChar char="–"/>
              <a:defRPr>
                <a:solidFill>
                  <a:schemeClr val="tx1"/>
                </a:solidFill>
                <a:latin typeface="Times New Roman" pitchFamily="18" charset="0"/>
              </a:defRPr>
            </a:lvl4pPr>
            <a:lvl5pPr marL="2057400" indent="-228600">
              <a:spcBef>
                <a:spcPct val="20000"/>
              </a:spcBef>
              <a:buChar char="»"/>
              <a:defRPr>
                <a:solidFill>
                  <a:schemeClr val="tx1"/>
                </a:solidFill>
                <a:latin typeface="Times New Roman" pitchFamily="18" charset="0"/>
              </a:defRPr>
            </a:lvl5pPr>
            <a:lvl6pPr marL="2514600" indent="-228600" fontAlgn="base">
              <a:spcBef>
                <a:spcPct val="20000"/>
              </a:spcBef>
              <a:spcAft>
                <a:spcPct val="0"/>
              </a:spcAft>
              <a:buChar char="»"/>
              <a:defRPr>
                <a:solidFill>
                  <a:schemeClr val="tx1"/>
                </a:solidFill>
                <a:latin typeface="Times New Roman" pitchFamily="18" charset="0"/>
              </a:defRPr>
            </a:lvl6pPr>
            <a:lvl7pPr marL="2971800" indent="-228600" fontAlgn="base">
              <a:spcBef>
                <a:spcPct val="20000"/>
              </a:spcBef>
              <a:spcAft>
                <a:spcPct val="0"/>
              </a:spcAft>
              <a:buChar char="»"/>
              <a:defRPr>
                <a:solidFill>
                  <a:schemeClr val="tx1"/>
                </a:solidFill>
                <a:latin typeface="Times New Roman" pitchFamily="18" charset="0"/>
              </a:defRPr>
            </a:lvl7pPr>
            <a:lvl8pPr marL="3429000" indent="-228600" fontAlgn="base">
              <a:spcBef>
                <a:spcPct val="20000"/>
              </a:spcBef>
              <a:spcAft>
                <a:spcPct val="0"/>
              </a:spcAft>
              <a:buChar char="»"/>
              <a:defRPr>
                <a:solidFill>
                  <a:schemeClr val="tx1"/>
                </a:solidFill>
                <a:latin typeface="Times New Roman" pitchFamily="18" charset="0"/>
              </a:defRPr>
            </a:lvl8pPr>
            <a:lvl9pPr marL="3886200" indent="-228600" fontAlgn="base">
              <a:spcBef>
                <a:spcPct val="20000"/>
              </a:spcBef>
              <a:spcAft>
                <a:spcPct val="0"/>
              </a:spcAft>
              <a:buChar char="»"/>
              <a:defRPr>
                <a:solidFill>
                  <a:schemeClr val="tx1"/>
                </a:solidFill>
                <a:latin typeface="Times New Roman" pitchFamily="18" charset="0"/>
              </a:defRPr>
            </a:lvl9pPr>
          </a:lstStyle>
          <a:p>
            <a:pPr algn="ctr">
              <a:buFontTx/>
              <a:buNone/>
            </a:pPr>
            <a:r>
              <a:rPr lang="en-US" altLang="en-US" sz="2000">
                <a:latin typeface="Arial" charset="0"/>
              </a:rPr>
              <a:t>Background</a:t>
            </a:r>
          </a:p>
        </p:txBody>
      </p:sp>
      <p:sp>
        <p:nvSpPr>
          <p:cNvPr id="13" name="Slide Number Placeholder 5"/>
          <p:cNvSpPr txBox="1">
            <a:spLocks/>
          </p:cNvSpPr>
          <p:nvPr/>
        </p:nvSpPr>
        <p:spPr>
          <a:xfrm>
            <a:off x="8077200" y="6248400"/>
            <a:ext cx="609600" cy="473075"/>
          </a:xfrm>
          <a:prstGeom prst="rect">
            <a:avLst/>
          </a:prstGeom>
        </p:spPr>
        <p:txBody>
          <a:bodyPr vert="horz" lIns="91440" tIns="45720" rIns="91440" bIns="45720" rtlCol="0" anchor="ctr"/>
          <a:lstStyle>
            <a:defPPr>
              <a:defRPr lang="en-US"/>
            </a:defPPr>
            <a:lvl1pPr marL="0" algn="r" defTabSz="914400" rtl="0" eaLnBrk="1" latinLnBrk="0" hangingPunct="1">
              <a:defRPr sz="4400" kern="1200">
                <a:solidFill>
                  <a:schemeClr val="tx2"/>
                </a:solidFill>
                <a:latin typeface="Arial" panose="020B0604020202020204" pitchFamily="34" charset="0"/>
                <a:ea typeface="+mn-ea"/>
                <a:cs typeface="+mn-cs"/>
              </a:defRPr>
            </a:lvl1pPr>
            <a:lvl2pPr marL="742950" indent="-285750" algn="l" defTabSz="914400" rtl="0" eaLnBrk="1" latinLnBrk="0" hangingPunct="1">
              <a:defRPr sz="4400" kern="1200">
                <a:solidFill>
                  <a:schemeClr val="tx2"/>
                </a:solidFill>
                <a:latin typeface="Arial" panose="020B0604020202020204" pitchFamily="34" charset="0"/>
                <a:ea typeface="+mn-ea"/>
                <a:cs typeface="+mn-cs"/>
              </a:defRPr>
            </a:lvl2pPr>
            <a:lvl3pPr marL="1143000" indent="-228600" algn="l" defTabSz="914400" rtl="0" eaLnBrk="1" latinLnBrk="0" hangingPunct="1">
              <a:defRPr sz="4400" kern="1200">
                <a:solidFill>
                  <a:schemeClr val="tx2"/>
                </a:solidFill>
                <a:latin typeface="Arial" panose="020B0604020202020204" pitchFamily="34" charset="0"/>
                <a:ea typeface="+mn-ea"/>
                <a:cs typeface="+mn-cs"/>
              </a:defRPr>
            </a:lvl3pPr>
            <a:lvl4pPr marL="1600200" indent="-228600" algn="l" defTabSz="914400" rtl="0" eaLnBrk="1" latinLnBrk="0" hangingPunct="1">
              <a:defRPr sz="4400" kern="1200">
                <a:solidFill>
                  <a:schemeClr val="tx2"/>
                </a:solidFill>
                <a:latin typeface="Arial" panose="020B0604020202020204" pitchFamily="34" charset="0"/>
                <a:ea typeface="+mn-ea"/>
                <a:cs typeface="+mn-cs"/>
              </a:defRPr>
            </a:lvl4pPr>
            <a:lvl5pPr marL="2057400" indent="-228600" algn="l" defTabSz="914400" rtl="0" eaLnBrk="1" latinLnBrk="0" hangingPunct="1">
              <a:defRPr sz="4400" kern="1200">
                <a:solidFill>
                  <a:schemeClr val="tx2"/>
                </a:solidFill>
                <a:latin typeface="Arial" panose="020B0604020202020204" pitchFamily="34" charset="0"/>
                <a:ea typeface="+mn-ea"/>
                <a:cs typeface="+mn-cs"/>
              </a:defRPr>
            </a:lvl5pPr>
            <a:lvl6pPr marL="25146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6pPr>
            <a:lvl7pPr marL="29718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7pPr>
            <a:lvl8pPr marL="34290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8pPr>
            <a:lvl9pPr marL="3886200" indent="-228600" algn="ctr" defTabSz="914400" rtl="0" eaLnBrk="0" fontAlgn="base" latinLnBrk="0" hangingPunct="0">
              <a:spcBef>
                <a:spcPct val="0"/>
              </a:spcBef>
              <a:spcAft>
                <a:spcPct val="0"/>
              </a:spcAft>
              <a:defRPr sz="4400" kern="1200">
                <a:solidFill>
                  <a:schemeClr val="tx2"/>
                </a:solidFill>
                <a:latin typeface="Arial" panose="020B0604020202020204" pitchFamily="34" charset="0"/>
                <a:ea typeface="+mn-ea"/>
                <a:cs typeface="+mn-cs"/>
              </a:defRPr>
            </a:lvl9pPr>
          </a:lstStyle>
          <a:p>
            <a:fld id="{5C257221-442F-4C78-BCAD-C22D0FB8EC93}" type="slidenum">
              <a:rPr lang="en-US" altLang="en-US" sz="1400" smtClean="0">
                <a:solidFill>
                  <a:schemeClr val="bg1"/>
                </a:solidFill>
                <a:latin typeface="Times New Roman" panose="02020603050405020304" pitchFamily="18" charset="0"/>
              </a:rPr>
              <a:pPr/>
              <a:t>26</a:t>
            </a:fld>
            <a:endParaRPr lang="en-US" altLang="en-US" sz="1400" dirty="0">
              <a:solidFill>
                <a:schemeClr val="bg1"/>
              </a:solidFill>
              <a:latin typeface="Times New Roman" panose="02020603050405020304" pitchFamily="18" charset="0"/>
            </a:endParaRPr>
          </a:p>
        </p:txBody>
      </p:sp>
      <p:sp>
        <p:nvSpPr>
          <p:cNvPr id="14"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bg1"/>
                </a:solidFill>
              </a:rPr>
              <a:t>(click to advance)</a:t>
            </a:r>
          </a:p>
        </p:txBody>
      </p:sp>
    </p:spTree>
    <p:extLst>
      <p:ext uri="{BB962C8B-B14F-4D97-AF65-F5344CB8AC3E}">
        <p14:creationId xmlns:p14="http://schemas.microsoft.com/office/powerpoint/2010/main" val="30302789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wipe(up)">
                                      <p:cBhvr>
                                        <p:cTn id="7" dur="500"/>
                                        <p:tgtEl>
                                          <p:spTgt spid="115715">
                                            <p:txEl>
                                              <p:pRg st="0" end="0"/>
                                            </p:txEl>
                                          </p:spTgt>
                                        </p:tgtEl>
                                      </p:cBhvr>
                                    </p:animEffect>
                                  </p:childTnLst>
                                </p:cTn>
                              </p:par>
                            </p:childTnLst>
                          </p:cTn>
                        </p:par>
                        <p:par>
                          <p:cTn id="8" fill="hold" nodeType="withGroup">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15715">
                                            <p:txEl>
                                              <p:pRg st="1" end="1"/>
                                            </p:txEl>
                                          </p:spTgt>
                                        </p:tgtEl>
                                        <p:attrNameLst>
                                          <p:attrName>style.visibility</p:attrName>
                                        </p:attrNameLst>
                                      </p:cBhvr>
                                      <p:to>
                                        <p:strVal val="visible"/>
                                      </p:to>
                                    </p:set>
                                    <p:animEffect transition="in" filter="wipe(up)">
                                      <p:cBhvr>
                                        <p:cTn id="11" dur="500"/>
                                        <p:tgtEl>
                                          <p:spTgt spid="115715">
                                            <p:txEl>
                                              <p:pRg st="1" end="1"/>
                                            </p:txEl>
                                          </p:spTgt>
                                        </p:tgtEl>
                                      </p:cBhvr>
                                    </p:animEffect>
                                  </p:childTnLst>
                                </p:cTn>
                              </p:par>
                            </p:childTnLst>
                          </p:cTn>
                        </p:par>
                        <p:par>
                          <p:cTn id="12" fill="hold" nodeType="withGroup">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115718">
                                            <p:txEl>
                                              <p:pRg st="0" end="0"/>
                                            </p:txEl>
                                          </p:spTgt>
                                        </p:tgtEl>
                                        <p:attrNameLst>
                                          <p:attrName>style.visibility</p:attrName>
                                        </p:attrNameLst>
                                      </p:cBhvr>
                                      <p:to>
                                        <p:strVal val="visible"/>
                                      </p:to>
                                    </p:set>
                                    <p:animEffect transition="in" filter="wipe(up)">
                                      <p:cBhvr>
                                        <p:cTn id="15" dur="500"/>
                                        <p:tgtEl>
                                          <p:spTgt spid="115718">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15719"/>
                                        </p:tgtEl>
                                        <p:attrNameLst>
                                          <p:attrName>style.visibility</p:attrName>
                                        </p:attrNameLst>
                                      </p:cBhvr>
                                      <p:to>
                                        <p:strVal val="visible"/>
                                      </p:to>
                                    </p:set>
                                    <p:animEffect transition="in" filter="dissolve">
                                      <p:cBhvr>
                                        <p:cTn id="20" dur="500"/>
                                        <p:tgtEl>
                                          <p:spTgt spid="115719"/>
                                        </p:tgtEl>
                                      </p:cBhvr>
                                    </p:animEffect>
                                  </p:childTnLst>
                                </p:cTn>
                              </p:par>
                            </p:childTnLst>
                          </p:cTn>
                        </p:par>
                        <p:par>
                          <p:cTn id="21" fill="hold" nodeType="afterGroup">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15723">
                                            <p:txEl>
                                              <p:pRg st="0" end="0"/>
                                            </p:txEl>
                                          </p:spTgt>
                                        </p:tgtEl>
                                        <p:attrNameLst>
                                          <p:attrName>style.visibility</p:attrName>
                                        </p:attrNameLst>
                                      </p:cBhvr>
                                      <p:to>
                                        <p:strVal val="visible"/>
                                      </p:to>
                                    </p:set>
                                    <p:animEffect transition="in" filter="wipe(up)">
                                      <p:cBhvr>
                                        <p:cTn id="24" dur="500"/>
                                        <p:tgtEl>
                                          <p:spTgt spid="115723">
                                            <p:txEl>
                                              <p:pRg st="0" end="0"/>
                                            </p:txEl>
                                          </p:spTgt>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15722">
                                            <p:txEl>
                                              <p:pRg st="0" end="0"/>
                                            </p:txEl>
                                          </p:spTgt>
                                        </p:tgtEl>
                                        <p:attrNameLst>
                                          <p:attrName>style.visibility</p:attrName>
                                        </p:attrNameLst>
                                      </p:cBhvr>
                                      <p:to>
                                        <p:strVal val="visible"/>
                                      </p:to>
                                    </p:set>
                                    <p:animEffect transition="in" filter="wipe(up)">
                                      <p:cBhvr>
                                        <p:cTn id="28" dur="500"/>
                                        <p:tgtEl>
                                          <p:spTgt spid="115722">
                                            <p:txEl>
                                              <p:pRg st="0" end="0"/>
                                            </p:txEl>
                                          </p:spTgt>
                                        </p:tgtEl>
                                      </p:cBhvr>
                                    </p:animEffect>
                                  </p:childTnLst>
                                </p:cTn>
                              </p:par>
                            </p:childTnLst>
                          </p:cTn>
                        </p:par>
                        <p:par>
                          <p:cTn id="29" fill="hold" nodeType="afterGroup">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15722">
                                            <p:txEl>
                                              <p:pRg st="1" end="1"/>
                                            </p:txEl>
                                          </p:spTgt>
                                        </p:tgtEl>
                                        <p:attrNameLst>
                                          <p:attrName>style.visibility</p:attrName>
                                        </p:attrNameLst>
                                      </p:cBhvr>
                                      <p:to>
                                        <p:strVal val="visible"/>
                                      </p:to>
                                    </p:set>
                                    <p:animEffect transition="in" filter="wipe(up)">
                                      <p:cBhvr>
                                        <p:cTn id="32" dur="500"/>
                                        <p:tgtEl>
                                          <p:spTgt spid="115722">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17">
                                            <p:txEl>
                                              <p:pRg st="0" end="0"/>
                                            </p:txEl>
                                          </p:spTgt>
                                        </p:tgtEl>
                                        <p:attrNameLst>
                                          <p:attrName>style.visibility</p:attrName>
                                        </p:attrNameLst>
                                      </p:cBhvr>
                                      <p:to>
                                        <p:strVal val="visible"/>
                                      </p:to>
                                    </p:set>
                                    <p:animEffect transition="in" filter="wipe(up)">
                                      <p:cBhvr>
                                        <p:cTn id="37" dur="500"/>
                                        <p:tgtEl>
                                          <p:spTgt spid="115717">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dissolve">
                                      <p:cBhvr>
                                        <p:cTn id="42" dur="500"/>
                                        <p:tgtEl>
                                          <p:spTgt spid="115720"/>
                                        </p:tgtEl>
                                      </p:cBhvr>
                                    </p:animEffect>
                                  </p:childTnLst>
                                </p:cTn>
                              </p:par>
                            </p:childTnLst>
                          </p:cTn>
                        </p:par>
                        <p:par>
                          <p:cTn id="43" fill="hold" nodeType="afterGroup">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15721">
                                            <p:txEl>
                                              <p:pRg st="0" end="0"/>
                                            </p:txEl>
                                          </p:spTgt>
                                        </p:tgtEl>
                                        <p:attrNameLst>
                                          <p:attrName>style.visibility</p:attrName>
                                        </p:attrNameLst>
                                      </p:cBhvr>
                                      <p:to>
                                        <p:strVal val="visible"/>
                                      </p:to>
                                    </p:set>
                                    <p:animEffect transition="in" filter="wipe(up)">
                                      <p:cBhvr>
                                        <p:cTn id="46" dur="500"/>
                                        <p:tgtEl>
                                          <p:spTgt spid="115721">
                                            <p:txEl>
                                              <p:pRg st="0" end="0"/>
                                            </p:txEl>
                                          </p:spTgt>
                                        </p:tgtEl>
                                      </p:cBhvr>
                                    </p:animEffect>
                                  </p:childTnLst>
                                </p:cTn>
                              </p:par>
                            </p:childTnLst>
                          </p:cTn>
                        </p:par>
                        <p:par>
                          <p:cTn id="47" fill="hold">
                            <p:stCondLst>
                              <p:cond delay="1000"/>
                            </p:stCondLst>
                            <p:childTnLst>
                              <p:par>
                                <p:cTn id="48" presetID="10" presetClass="entr" presetSubtype="0" fill="hold" grpId="0" nodeType="afterEffect">
                                  <p:stCondLst>
                                    <p:cond delay="1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autoUpdateAnimBg="0"/>
      <p:bldP spid="115717" grpId="0" build="p" autoUpdateAnimBg="0"/>
      <p:bldP spid="115718" grpId="0" build="p" autoUpdateAnimBg="0"/>
      <p:bldP spid="115721" grpId="0" build="p" autoUpdateAnimBg="0" advAuto="0"/>
      <p:bldP spid="115722" grpId="0" build="p" autoUpdateAnimBg="0" advAuto="0"/>
      <p:bldP spid="115723" grpId="0" build="p" autoUpdateAnimBg="0" advAuto="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7831"/>
            <a:ext cx="9177528" cy="6095523"/>
          </a:xfrm>
          <a:prstGeom prst="rect">
            <a:avLst/>
          </a:prstGeom>
        </p:spPr>
      </p:pic>
      <p:sp>
        <p:nvSpPr>
          <p:cNvPr id="2" name="Title 1"/>
          <p:cNvSpPr>
            <a:spLocks noGrp="1"/>
          </p:cNvSpPr>
          <p:nvPr>
            <p:ph type="ctrTitle"/>
          </p:nvPr>
        </p:nvSpPr>
        <p:spPr>
          <a:xfrm>
            <a:off x="0" y="21022"/>
            <a:ext cx="9144000" cy="756810"/>
          </a:xfrm>
        </p:spPr>
        <p:txBody>
          <a:bodyPr>
            <a:normAutofit/>
          </a:bodyPr>
          <a:lstStyle/>
          <a:p>
            <a:r>
              <a:rPr lang="en-US" sz="4000" dirty="0" smtClean="0">
                <a:solidFill>
                  <a:srgbClr val="666633"/>
                </a:solidFill>
                <a:latin typeface="Arial Rounded MT Bold" panose="020F0704030504030204" pitchFamily="34" charset="0"/>
              </a:rPr>
              <a:t>Can you tell?</a:t>
            </a:r>
            <a:endParaRPr lang="en-US" sz="4000" dirty="0">
              <a:solidFill>
                <a:srgbClr val="666633"/>
              </a:solidFill>
              <a:latin typeface="Arial Rounded MT Bold" panose="020F0704030504030204" pitchFamily="34" charset="0"/>
            </a:endParaRPr>
          </a:p>
        </p:txBody>
      </p:sp>
      <p:sp>
        <p:nvSpPr>
          <p:cNvPr id="6" name="Subtitle 2"/>
          <p:cNvSpPr>
            <a:spLocks noGrp="1"/>
          </p:cNvSpPr>
          <p:nvPr>
            <p:ph type="subTitle" idx="1"/>
          </p:nvPr>
        </p:nvSpPr>
        <p:spPr>
          <a:xfrm>
            <a:off x="457200" y="5562600"/>
            <a:ext cx="7543800" cy="1310754"/>
          </a:xfrm>
        </p:spPr>
        <p:txBody>
          <a:bodyPr>
            <a:noAutofit/>
          </a:bodyPr>
          <a:lstStyle/>
          <a:p>
            <a:pPr algn="l"/>
            <a:r>
              <a:rPr lang="en-US" sz="2000" b="1" dirty="0" smtClean="0">
                <a:solidFill>
                  <a:schemeClr val="bg1"/>
                </a:solidFill>
                <a:latin typeface="Comic Sans MS" panose="030F0702030302020204" pitchFamily="66" charset="0"/>
              </a:rPr>
              <a:t>Foreground </a:t>
            </a:r>
          </a:p>
          <a:p>
            <a:pPr algn="l"/>
            <a:r>
              <a:rPr lang="en-US" sz="2000" b="1" dirty="0" smtClean="0">
                <a:solidFill>
                  <a:schemeClr val="bg1"/>
                </a:solidFill>
                <a:latin typeface="Comic Sans MS" panose="030F0702030302020204" pitchFamily="66" charset="0"/>
              </a:rPr>
              <a:t>Middle-ground </a:t>
            </a:r>
          </a:p>
          <a:p>
            <a:pPr algn="l"/>
            <a:r>
              <a:rPr lang="en-US" sz="2000" b="1" dirty="0" smtClean="0">
                <a:solidFill>
                  <a:schemeClr val="bg1"/>
                </a:solidFill>
                <a:latin typeface="Comic Sans MS" panose="030F0702030302020204" pitchFamily="66" charset="0"/>
              </a:rPr>
              <a:t>Background </a:t>
            </a:r>
            <a:r>
              <a:rPr lang="en-US" sz="1200" b="1" dirty="0" smtClean="0">
                <a:solidFill>
                  <a:schemeClr val="bg1"/>
                </a:solidFill>
                <a:latin typeface="Comic Sans MS" panose="030F0702030302020204" pitchFamily="66" charset="0"/>
              </a:rPr>
              <a:t>(click for each)</a:t>
            </a:r>
            <a:endParaRPr lang="en-US" sz="1200" dirty="0" smtClean="0">
              <a:solidFill>
                <a:schemeClr val="bg1"/>
              </a:solidFill>
              <a:latin typeface="Comic Sans MS" panose="030F0702030302020204" pitchFamily="66"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27</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
        <p:nvSpPr>
          <p:cNvPr id="5" name="TextBox 4"/>
          <p:cNvSpPr txBox="1"/>
          <p:nvPr/>
        </p:nvSpPr>
        <p:spPr>
          <a:xfrm>
            <a:off x="5863215" y="5911334"/>
            <a:ext cx="1480983" cy="369332"/>
          </a:xfrm>
          <a:prstGeom prst="rect">
            <a:avLst/>
          </a:prstGeom>
          <a:noFill/>
        </p:spPr>
        <p:txBody>
          <a:bodyPr wrap="none" rtlCol="0">
            <a:spAutoFit/>
          </a:bodyPr>
          <a:lstStyle/>
          <a:p>
            <a:r>
              <a:rPr lang="en-US" dirty="0" smtClean="0">
                <a:solidFill>
                  <a:schemeClr val="bg1"/>
                </a:solidFill>
                <a:latin typeface="Arial Rounded MT Bold" panose="020F0704030504030204" pitchFamily="34" charset="0"/>
              </a:rPr>
              <a:t>Foreground</a:t>
            </a:r>
            <a:endParaRPr lang="en-US" dirty="0">
              <a:solidFill>
                <a:schemeClr val="bg1"/>
              </a:solidFill>
              <a:latin typeface="Arial Rounded MT Bold" panose="020F0704030504030204" pitchFamily="34" charset="0"/>
            </a:endParaRPr>
          </a:p>
        </p:txBody>
      </p:sp>
      <p:sp>
        <p:nvSpPr>
          <p:cNvPr id="11" name="TextBox 10"/>
          <p:cNvSpPr txBox="1"/>
          <p:nvPr/>
        </p:nvSpPr>
        <p:spPr>
          <a:xfrm>
            <a:off x="3951538" y="3962400"/>
            <a:ext cx="1480983" cy="369332"/>
          </a:xfrm>
          <a:prstGeom prst="rect">
            <a:avLst/>
          </a:prstGeom>
          <a:noFill/>
        </p:spPr>
        <p:txBody>
          <a:bodyPr wrap="none" rtlCol="0">
            <a:spAutoFit/>
          </a:bodyPr>
          <a:lstStyle/>
          <a:p>
            <a:r>
              <a:rPr lang="en-US" dirty="0" smtClean="0">
                <a:solidFill>
                  <a:schemeClr val="bg1"/>
                </a:solidFill>
                <a:latin typeface="Arial Rounded MT Bold" panose="020F0704030504030204" pitchFamily="34" charset="0"/>
              </a:rPr>
              <a:t>Foreground</a:t>
            </a:r>
            <a:endParaRPr lang="en-US" dirty="0">
              <a:solidFill>
                <a:schemeClr val="bg1"/>
              </a:solidFill>
              <a:latin typeface="Arial Rounded MT Bold" panose="020F0704030504030204" pitchFamily="34" charset="0"/>
            </a:endParaRPr>
          </a:p>
        </p:txBody>
      </p:sp>
      <p:sp>
        <p:nvSpPr>
          <p:cNvPr id="12" name="TextBox 11"/>
          <p:cNvSpPr txBox="1"/>
          <p:nvPr/>
        </p:nvSpPr>
        <p:spPr>
          <a:xfrm>
            <a:off x="1295400" y="3048000"/>
            <a:ext cx="1801519" cy="369332"/>
          </a:xfrm>
          <a:prstGeom prst="rect">
            <a:avLst/>
          </a:prstGeom>
          <a:noFill/>
        </p:spPr>
        <p:txBody>
          <a:bodyPr wrap="none" rtlCol="0">
            <a:spAutoFit/>
          </a:bodyPr>
          <a:lstStyle/>
          <a:p>
            <a:r>
              <a:rPr lang="en-US" dirty="0" smtClean="0">
                <a:solidFill>
                  <a:schemeClr val="bg1"/>
                </a:solidFill>
                <a:latin typeface="Arial Rounded MT Bold" panose="020F0704030504030204" pitchFamily="34" charset="0"/>
              </a:rPr>
              <a:t>Middle-ground</a:t>
            </a:r>
            <a:endParaRPr lang="en-US" dirty="0">
              <a:solidFill>
                <a:schemeClr val="bg1"/>
              </a:solidFill>
              <a:latin typeface="Arial Rounded MT Bold" panose="020F0704030504030204" pitchFamily="34" charset="0"/>
            </a:endParaRPr>
          </a:p>
        </p:txBody>
      </p:sp>
      <p:sp>
        <p:nvSpPr>
          <p:cNvPr id="13" name="TextBox 12"/>
          <p:cNvSpPr txBox="1"/>
          <p:nvPr/>
        </p:nvSpPr>
        <p:spPr>
          <a:xfrm>
            <a:off x="6096000" y="2971800"/>
            <a:ext cx="1538691" cy="369332"/>
          </a:xfrm>
          <a:prstGeom prst="rect">
            <a:avLst/>
          </a:prstGeom>
          <a:noFill/>
        </p:spPr>
        <p:txBody>
          <a:bodyPr wrap="none" rtlCol="0">
            <a:spAutoFit/>
          </a:bodyPr>
          <a:lstStyle/>
          <a:p>
            <a:r>
              <a:rPr lang="en-US" dirty="0" smtClean="0">
                <a:solidFill>
                  <a:schemeClr val="bg1"/>
                </a:solidFill>
                <a:latin typeface="Arial Rounded MT Bold" panose="020F0704030504030204" pitchFamily="34" charset="0"/>
              </a:rPr>
              <a:t>Background</a:t>
            </a:r>
            <a:endParaRPr lang="en-US" dirty="0">
              <a:solidFill>
                <a:schemeClr val="bg1"/>
              </a:solidFill>
              <a:latin typeface="Arial Rounded MT Bold" panose="020F0704030504030204" pitchFamily="34" charset="0"/>
            </a:endParaRPr>
          </a:p>
        </p:txBody>
      </p:sp>
      <p:sp>
        <p:nvSpPr>
          <p:cNvPr id="14" name="TextBox 13"/>
          <p:cNvSpPr txBox="1"/>
          <p:nvPr/>
        </p:nvSpPr>
        <p:spPr>
          <a:xfrm>
            <a:off x="1455667" y="990600"/>
            <a:ext cx="1480983" cy="369332"/>
          </a:xfrm>
          <a:prstGeom prst="rect">
            <a:avLst/>
          </a:prstGeom>
          <a:noFill/>
        </p:spPr>
        <p:txBody>
          <a:bodyPr wrap="none" rtlCol="0">
            <a:spAutoFit/>
          </a:bodyPr>
          <a:lstStyle/>
          <a:p>
            <a:r>
              <a:rPr lang="en-US" dirty="0" smtClean="0">
                <a:solidFill>
                  <a:schemeClr val="bg1"/>
                </a:solidFill>
                <a:latin typeface="Arial Rounded MT Bold" panose="020F0704030504030204" pitchFamily="34" charset="0"/>
              </a:rPr>
              <a:t>Foreground</a:t>
            </a:r>
            <a:endParaRPr lang="en-US"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424562178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500"/>
                            </p:stCondLst>
                            <p:childTnLst>
                              <p:par>
                                <p:cTn id="38" presetID="10" presetClass="entr" presetSubtype="0" fill="hold" grpId="0" nodeType="afterEffect">
                                  <p:stCondLst>
                                    <p:cond delay="1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p:bldP spid="5"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666633"/>
                </a:solidFill>
                <a:latin typeface="Arial Rounded MT Bold" panose="020F0704030504030204" pitchFamily="34" charset="0"/>
              </a:rPr>
              <a:t>Moss Growth Indicates North</a:t>
            </a:r>
            <a:endParaRPr lang="en-US" sz="4000" dirty="0">
              <a:solidFill>
                <a:srgbClr val="666633"/>
              </a:solidFill>
              <a:latin typeface="Arial Rounded MT Bold" panose="020F07040305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752600"/>
            <a:ext cx="4114800" cy="2880360"/>
          </a:xfrm>
          <a:prstGeom prst="rect">
            <a:avLst/>
          </a:prstGeom>
        </p:spPr>
      </p:pic>
      <p:sp>
        <p:nvSpPr>
          <p:cNvPr id="6" name="Subtitle 2"/>
          <p:cNvSpPr>
            <a:spLocks noGrp="1"/>
          </p:cNvSpPr>
          <p:nvPr>
            <p:ph type="subTitle" idx="1"/>
          </p:nvPr>
        </p:nvSpPr>
        <p:spPr>
          <a:xfrm>
            <a:off x="457200" y="1219200"/>
            <a:ext cx="7543800" cy="1752600"/>
          </a:xfrm>
        </p:spPr>
        <p:txBody>
          <a:bodyPr>
            <a:noAutofit/>
          </a:bodyPr>
          <a:lstStyle/>
          <a:p>
            <a:pPr algn="l"/>
            <a:r>
              <a:rPr lang="en-US" sz="2000" b="1" dirty="0" smtClean="0">
                <a:solidFill>
                  <a:srgbClr val="663300"/>
                </a:solidFill>
                <a:latin typeface="Comic Sans MS" panose="030F0702030302020204" pitchFamily="66" charset="0"/>
              </a:rPr>
              <a:t>Does moss grow on the north side of the tree? </a:t>
            </a:r>
            <a:r>
              <a:rPr lang="en-US" sz="2000" dirty="0" smtClean="0">
                <a:solidFill>
                  <a:srgbClr val="663300"/>
                </a:solidFill>
                <a:latin typeface="Comic Sans MS" panose="030F0702030302020204" pitchFamily="66" charset="0"/>
              </a:rPr>
              <a:t>Radiation from the sun heats the southern portion of the tree. It is dryer and less likely to support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moss. In contrast, there is more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moisture on the north side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resulting in the moss tending to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grow on the north side.  </a:t>
            </a:r>
          </a:p>
          <a:p>
            <a:pPr lvl="1" algn="l"/>
            <a:r>
              <a:rPr lang="en-US" sz="2000" dirty="0" smtClean="0">
                <a:solidFill>
                  <a:srgbClr val="663300"/>
                </a:solidFill>
                <a:latin typeface="Comic Sans MS" panose="030F0702030302020204" pitchFamily="66" charset="0"/>
              </a:rPr>
              <a:t>	_____ true </a:t>
            </a:r>
          </a:p>
          <a:p>
            <a:pPr lvl="1" algn="l"/>
            <a:r>
              <a:rPr lang="en-US" sz="2000" dirty="0" smtClean="0">
                <a:solidFill>
                  <a:srgbClr val="663300"/>
                </a:solidFill>
                <a:latin typeface="Comic Sans MS" panose="030F0702030302020204" pitchFamily="66" charset="0"/>
              </a:rPr>
              <a:t>	_____ false </a:t>
            </a:r>
            <a:r>
              <a:rPr lang="en-US" sz="1200" dirty="0" smtClean="0">
                <a:solidFill>
                  <a:srgbClr val="663300"/>
                </a:solidFill>
                <a:latin typeface="Comic Sans MS" panose="030F0702030302020204" pitchFamily="66" charset="0"/>
              </a:rPr>
              <a:t> </a:t>
            </a:r>
            <a:br>
              <a:rPr lang="en-US" sz="1200" dirty="0" smtClean="0">
                <a:solidFill>
                  <a:srgbClr val="663300"/>
                </a:solidFill>
                <a:latin typeface="Comic Sans MS" panose="030F0702030302020204" pitchFamily="66" charset="0"/>
              </a:rPr>
            </a:br>
            <a:r>
              <a:rPr lang="en-US" sz="1200" dirty="0" smtClean="0">
                <a:solidFill>
                  <a:srgbClr val="663300"/>
                </a:solidFill>
                <a:latin typeface="Comic Sans MS" panose="030F0702030302020204" pitchFamily="66" charset="0"/>
              </a:rPr>
              <a:t>	(click for answer)</a:t>
            </a:r>
          </a:p>
          <a:p>
            <a:pPr algn="l"/>
            <a:r>
              <a:rPr lang="en-US" sz="2000" dirty="0" smtClean="0">
                <a:solidFill>
                  <a:srgbClr val="663300"/>
                </a:solidFill>
                <a:latin typeface="Comic Sans MS" panose="030F0702030302020204" pitchFamily="66" charset="0"/>
              </a:rPr>
              <a:t>Rationale: </a:t>
            </a:r>
          </a:p>
          <a:p>
            <a:pPr marL="914400" lvl="1" indent="-457200" algn="l">
              <a:buFont typeface="+mj-lt"/>
              <a:buAutoNum type="arabicPeriod"/>
            </a:pPr>
            <a:r>
              <a:rPr lang="en-US" sz="2000" dirty="0" smtClean="0">
                <a:solidFill>
                  <a:srgbClr val="663300"/>
                </a:solidFill>
                <a:latin typeface="Comic Sans MS" panose="030F0702030302020204" pitchFamily="66" charset="0"/>
              </a:rPr>
              <a:t>Given the right circumstances, moss growing on the north side might be true. Unfortunately, there are a lot of intervening variables which makes the statement most likely </a:t>
            </a:r>
            <a:r>
              <a:rPr lang="en-US" sz="2000" b="1" dirty="0" smtClean="0">
                <a:solidFill>
                  <a:srgbClr val="663300"/>
                </a:solidFill>
                <a:latin typeface="Comic Sans MS" panose="030F0702030302020204" pitchFamily="66" charset="0"/>
              </a:rPr>
              <a:t>not</a:t>
            </a:r>
            <a:r>
              <a:rPr lang="en-US" sz="2000" dirty="0" smtClean="0">
                <a:solidFill>
                  <a:srgbClr val="663300"/>
                </a:solidFill>
                <a:latin typeface="Comic Sans MS" panose="030F0702030302020204" pitchFamily="66" charset="0"/>
              </a:rPr>
              <a:t> true.  </a:t>
            </a:r>
          </a:p>
          <a:p>
            <a:pPr marL="914400" lvl="1" indent="-457200" algn="l">
              <a:buFont typeface="+mj-lt"/>
              <a:buAutoNum type="arabicPeriod"/>
            </a:pPr>
            <a:r>
              <a:rPr lang="en-US" sz="2000" dirty="0" smtClean="0">
                <a:solidFill>
                  <a:srgbClr val="663300"/>
                </a:solidFill>
                <a:latin typeface="Comic Sans MS" panose="030F0702030302020204" pitchFamily="66" charset="0"/>
              </a:rPr>
              <a:t>I will find situations where it works, but I would </a:t>
            </a:r>
            <a:r>
              <a:rPr lang="en-US" sz="2000" b="1" dirty="0" smtClean="0">
                <a:solidFill>
                  <a:srgbClr val="663300"/>
                </a:solidFill>
                <a:latin typeface="Comic Sans MS" panose="030F0702030302020204" pitchFamily="66" charset="0"/>
              </a:rPr>
              <a:t>not</a:t>
            </a:r>
            <a:r>
              <a:rPr lang="en-US" sz="2000" dirty="0" smtClean="0">
                <a:solidFill>
                  <a:srgbClr val="663300"/>
                </a:solidFill>
                <a:latin typeface="Comic Sans MS" panose="030F0702030302020204" pitchFamily="66" charset="0"/>
              </a:rPr>
              <a:t> trust navigating using it. </a:t>
            </a:r>
            <a:endParaRPr lang="en-US" sz="2000" dirty="0">
              <a:solidFill>
                <a:srgbClr val="663300"/>
              </a:solidFill>
              <a:latin typeface="Comic Sans MS" panose="030F0702030302020204" pitchFamily="66" charset="0"/>
            </a:endParaRPr>
          </a:p>
        </p:txBody>
      </p:sp>
      <p:sp>
        <p:nvSpPr>
          <p:cNvPr id="7" name="TextBox 6"/>
          <p:cNvSpPr txBox="1"/>
          <p:nvPr/>
        </p:nvSpPr>
        <p:spPr>
          <a:xfrm>
            <a:off x="1752600" y="3733800"/>
            <a:ext cx="370614" cy="461665"/>
          </a:xfrm>
          <a:prstGeom prst="rect">
            <a:avLst/>
          </a:prstGeom>
          <a:noFill/>
        </p:spPr>
        <p:txBody>
          <a:bodyPr wrap="none" rtlCol="0">
            <a:spAutoFit/>
          </a:bodyPr>
          <a:lstStyle/>
          <a:p>
            <a:r>
              <a:rPr lang="en-US" sz="2400" b="1" dirty="0" smtClean="0">
                <a:solidFill>
                  <a:srgbClr val="FF0000"/>
                </a:solidFill>
                <a:latin typeface="Arial Rounded MT Bold" panose="020F0704030504030204" pitchFamily="34" charset="0"/>
              </a:rPr>
              <a:t>X</a:t>
            </a:r>
            <a:endParaRPr lang="en-US" sz="2400" b="1" dirty="0">
              <a:solidFill>
                <a:srgbClr val="FF0000"/>
              </a:solidFill>
              <a:latin typeface="Arial Rounded MT Bold" panose="020F0704030504030204" pitchFamily="34"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28</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371927208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22" presetClass="entr" presetSubtype="1" fill="hold" grpId="0" nodeType="afterEffect">
                                  <p:stCondLst>
                                    <p:cond delay="50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up)">
                                      <p:cBhvr>
                                        <p:cTn id="24" dur="500"/>
                                        <p:tgtEl>
                                          <p:spTgt spid="6">
                                            <p:txEl>
                                              <p:pRg st="3" end="3"/>
                                            </p:txEl>
                                          </p:spTgt>
                                        </p:tgtEl>
                                      </p:cBhvr>
                                    </p:animEffect>
                                  </p:childTnLst>
                                </p:cTn>
                              </p:par>
                            </p:childTnLst>
                          </p:cTn>
                        </p:par>
                        <p:par>
                          <p:cTn id="25" fill="hold">
                            <p:stCondLst>
                              <p:cond delay="1500"/>
                            </p:stCondLst>
                            <p:childTnLst>
                              <p:par>
                                <p:cTn id="26" presetID="22" presetClass="entr" presetSubtype="1" fill="hold" grpId="0" nodeType="afterEffect">
                                  <p:stCondLst>
                                    <p:cond delay="50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wipe(up)">
                                      <p:cBhvr>
                                        <p:cTn id="28" dur="500"/>
                                        <p:tgtEl>
                                          <p:spTgt spid="6">
                                            <p:txEl>
                                              <p:pRg st="4" end="4"/>
                                            </p:txEl>
                                          </p:spTgt>
                                        </p:tgtEl>
                                      </p:cBhvr>
                                    </p:animEffect>
                                  </p:childTnLst>
                                </p:cTn>
                              </p:par>
                            </p:childTnLst>
                          </p:cTn>
                        </p:par>
                        <p:par>
                          <p:cTn id="29" fill="hold">
                            <p:stCondLst>
                              <p:cond delay="2500"/>
                            </p:stCondLst>
                            <p:childTnLst>
                              <p:par>
                                <p:cTn id="30" presetID="22" presetClass="entr" presetSubtype="1" fill="hold" grpId="0" nodeType="afterEffect">
                                  <p:stCondLst>
                                    <p:cond delay="50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up)">
                                      <p:cBhvr>
                                        <p:cTn id="32" dur="500"/>
                                        <p:tgtEl>
                                          <p:spTgt spid="6">
                                            <p:txEl>
                                              <p:pRg st="5" end="5"/>
                                            </p:txEl>
                                          </p:spTgt>
                                        </p:tgtEl>
                                      </p:cBhvr>
                                    </p:animEffect>
                                  </p:childTnLst>
                                </p:cTn>
                              </p:par>
                            </p:childTnLst>
                          </p:cTn>
                        </p:par>
                        <p:par>
                          <p:cTn id="33" fill="hold">
                            <p:stCondLst>
                              <p:cond delay="3500"/>
                            </p:stCondLst>
                            <p:childTnLst>
                              <p:par>
                                <p:cTn id="34" presetID="10" presetClass="entr" presetSubtype="0" fill="hold" grpId="0" nodeType="afterEffect">
                                  <p:stCondLst>
                                    <p:cond delay="1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897381"/>
            <a:ext cx="4365170" cy="3055619"/>
          </a:xfrm>
          <a:prstGeom prst="rect">
            <a:avLst/>
          </a:prstGeom>
        </p:spPr>
      </p:pic>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808000"/>
                </a:solidFill>
                <a:latin typeface="Arial Rounded MT Bold" panose="020F0704030504030204" pitchFamily="34" charset="0"/>
              </a:rPr>
              <a:t>Differential Snow Melt</a:t>
            </a:r>
            <a:endParaRPr lang="en-US" sz="4000" dirty="0">
              <a:solidFill>
                <a:srgbClr val="808000"/>
              </a:solidFill>
              <a:latin typeface="Arial Rounded MT Bold" panose="020F0704030504030204" pitchFamily="34" charset="0"/>
            </a:endParaRPr>
          </a:p>
        </p:txBody>
      </p:sp>
      <p:sp>
        <p:nvSpPr>
          <p:cNvPr id="3" name="Subtitle 2"/>
          <p:cNvSpPr>
            <a:spLocks noGrp="1"/>
          </p:cNvSpPr>
          <p:nvPr>
            <p:ph type="subTitle" idx="1"/>
          </p:nvPr>
        </p:nvSpPr>
        <p:spPr>
          <a:xfrm>
            <a:off x="457200" y="1219200"/>
            <a:ext cx="6781800" cy="1752600"/>
          </a:xfrm>
        </p:spPr>
        <p:txBody>
          <a:bodyPr>
            <a:noAutofit/>
          </a:bodyPr>
          <a:lstStyle/>
          <a:p>
            <a:pPr algn="l"/>
            <a:r>
              <a:rPr lang="en-US" sz="2000" b="1" dirty="0" smtClean="0">
                <a:solidFill>
                  <a:srgbClr val="663300"/>
                </a:solidFill>
                <a:latin typeface="Comic Sans MS" panose="030F0702030302020204" pitchFamily="66" charset="0"/>
              </a:rPr>
              <a:t>More snow melts on the south side of a tree. </a:t>
            </a:r>
            <a:r>
              <a:rPr lang="en-US" sz="2000" dirty="0" smtClean="0">
                <a:solidFill>
                  <a:srgbClr val="663300"/>
                </a:solidFill>
                <a:latin typeface="Comic Sans MS" panose="030F0702030302020204" pitchFamily="66" charset="0"/>
              </a:rPr>
              <a:t>In the winter with snow on the ground, the sun will melt more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of the snow on the southern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portion of the tree, lamp post, etc. </a:t>
            </a:r>
          </a:p>
          <a:p>
            <a:pPr lvl="1" algn="l"/>
            <a:r>
              <a:rPr lang="en-US" sz="2000" dirty="0" smtClean="0">
                <a:solidFill>
                  <a:srgbClr val="663300"/>
                </a:solidFill>
                <a:latin typeface="Comic Sans MS" panose="030F0702030302020204" pitchFamily="66" charset="0"/>
              </a:rPr>
              <a:t>	_____ true </a:t>
            </a:r>
          </a:p>
          <a:p>
            <a:pPr lvl="1" algn="l"/>
            <a:r>
              <a:rPr lang="en-US" sz="2000" dirty="0" smtClean="0">
                <a:solidFill>
                  <a:srgbClr val="663300"/>
                </a:solidFill>
                <a:latin typeface="Comic Sans MS" panose="030F0702030302020204" pitchFamily="66" charset="0"/>
              </a:rPr>
              <a:t>	_____ false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	</a:t>
            </a:r>
            <a:r>
              <a:rPr lang="en-US" sz="1200" dirty="0" smtClean="0">
                <a:solidFill>
                  <a:srgbClr val="663300"/>
                </a:solidFill>
                <a:latin typeface="Comic Sans MS" panose="030F0702030302020204" pitchFamily="66" charset="0"/>
              </a:rPr>
              <a:t>(</a:t>
            </a:r>
            <a:r>
              <a:rPr lang="en-US" sz="1200" dirty="0">
                <a:solidFill>
                  <a:srgbClr val="663300"/>
                </a:solidFill>
                <a:latin typeface="Comic Sans MS" panose="030F0702030302020204" pitchFamily="66" charset="0"/>
              </a:rPr>
              <a:t>click for answer)</a:t>
            </a:r>
            <a:endParaRPr lang="en-US" sz="2000" dirty="0" smtClean="0">
              <a:solidFill>
                <a:srgbClr val="663300"/>
              </a:solidFill>
              <a:latin typeface="Comic Sans MS" panose="030F0702030302020204" pitchFamily="66" charset="0"/>
            </a:endParaRPr>
          </a:p>
          <a:p>
            <a:pPr algn="l"/>
            <a:r>
              <a:rPr lang="en-US" sz="2000" dirty="0" smtClean="0">
                <a:solidFill>
                  <a:srgbClr val="663300"/>
                </a:solidFill>
                <a:latin typeface="Comic Sans MS" panose="030F0702030302020204" pitchFamily="66" charset="0"/>
              </a:rPr>
              <a:t>Rationale: </a:t>
            </a:r>
          </a:p>
          <a:p>
            <a:pPr marL="914400" lvl="1" indent="-457200" algn="l">
              <a:buFont typeface="+mj-lt"/>
              <a:buAutoNum type="arabicPeriod"/>
            </a:pPr>
            <a:r>
              <a:rPr lang="en-US" sz="2000" dirty="0" smtClean="0">
                <a:solidFill>
                  <a:srgbClr val="663300"/>
                </a:solidFill>
                <a:latin typeface="Comic Sans MS" panose="030F0702030302020204" pitchFamily="66" charset="0"/>
              </a:rPr>
              <a:t>The radiated heat from the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sun creates differential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heating of the tree. </a:t>
            </a:r>
          </a:p>
          <a:p>
            <a:pPr marL="914400" lvl="1" indent="-457200" algn="l">
              <a:buFont typeface="+mj-lt"/>
              <a:buAutoNum type="arabicPeriod"/>
            </a:pPr>
            <a:r>
              <a:rPr lang="en-US" sz="2000" dirty="0" smtClean="0">
                <a:solidFill>
                  <a:srgbClr val="663300"/>
                </a:solidFill>
                <a:latin typeface="Comic Sans MS" panose="030F0702030302020204" pitchFamily="66" charset="0"/>
              </a:rPr>
              <a:t>The heat from the tree will </a:t>
            </a:r>
            <a:br>
              <a:rPr lang="en-US" sz="2000" dirty="0" smtClean="0">
                <a:solidFill>
                  <a:srgbClr val="663300"/>
                </a:solidFill>
                <a:latin typeface="Comic Sans MS" panose="030F0702030302020204" pitchFamily="66" charset="0"/>
              </a:rPr>
            </a:br>
            <a:r>
              <a:rPr lang="en-US" sz="2000" dirty="0" smtClean="0">
                <a:solidFill>
                  <a:srgbClr val="663300"/>
                </a:solidFill>
                <a:latin typeface="Comic Sans MS" panose="030F0702030302020204" pitchFamily="66" charset="0"/>
              </a:rPr>
              <a:t>melt more snow on the southern portion of the tree. </a:t>
            </a:r>
          </a:p>
          <a:p>
            <a:pPr marL="914400" lvl="1" indent="-457200" algn="l">
              <a:buFont typeface="+mj-lt"/>
              <a:buAutoNum type="arabicPeriod"/>
            </a:pPr>
            <a:r>
              <a:rPr lang="en-US" sz="2000" dirty="0" smtClean="0">
                <a:solidFill>
                  <a:srgbClr val="663300"/>
                </a:solidFill>
                <a:latin typeface="Comic Sans MS" panose="030F0702030302020204" pitchFamily="66" charset="0"/>
              </a:rPr>
              <a:t>Be sure the tree is unobstructed. </a:t>
            </a:r>
            <a:endParaRPr lang="en-US" sz="2000" dirty="0">
              <a:solidFill>
                <a:srgbClr val="663300"/>
              </a:solidFill>
              <a:latin typeface="Comic Sans MS" panose="030F0702030302020204" pitchFamily="66" charset="0"/>
            </a:endParaRPr>
          </a:p>
        </p:txBody>
      </p:sp>
      <p:sp>
        <p:nvSpPr>
          <p:cNvPr id="5" name="TextBox 4"/>
          <p:cNvSpPr txBox="1"/>
          <p:nvPr/>
        </p:nvSpPr>
        <p:spPr>
          <a:xfrm>
            <a:off x="1728105" y="2438400"/>
            <a:ext cx="370614" cy="461665"/>
          </a:xfrm>
          <a:prstGeom prst="rect">
            <a:avLst/>
          </a:prstGeom>
          <a:noFill/>
        </p:spPr>
        <p:txBody>
          <a:bodyPr wrap="none" rtlCol="0">
            <a:spAutoFit/>
          </a:bodyPr>
          <a:lstStyle/>
          <a:p>
            <a:r>
              <a:rPr lang="en-US" sz="2400" b="1" dirty="0" smtClean="0">
                <a:solidFill>
                  <a:srgbClr val="FF0000"/>
                </a:solidFill>
                <a:latin typeface="Arial Rounded MT Bold" panose="020F0704030504030204" pitchFamily="34" charset="0"/>
              </a:rPr>
              <a:t>X</a:t>
            </a:r>
            <a:endParaRPr lang="en-US" sz="2400" b="1" dirty="0">
              <a:solidFill>
                <a:srgbClr val="FF0000"/>
              </a:solidFill>
              <a:latin typeface="Arial Rounded MT Bold" panose="020F0704030504030204" pitchFamily="34" charset="0"/>
            </a:endParaRPr>
          </a:p>
        </p:txBody>
      </p:sp>
      <p:sp>
        <p:nvSpPr>
          <p:cNvPr id="6"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29</a:t>
            </a:fld>
            <a:endParaRPr lang="en-US" altLang="en-US" sz="1400" dirty="0">
              <a:solidFill>
                <a:schemeClr val="tx1"/>
              </a:solidFill>
              <a:latin typeface="Times New Roman" panose="02020603050405020304" pitchFamily="18" charset="0"/>
            </a:endParaRPr>
          </a:p>
        </p:txBody>
      </p:sp>
      <p:sp>
        <p:nvSpPr>
          <p:cNvPr id="7"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40245038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7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0" presetClass="entr" presetSubtype="0" fill="hold" grpId="0" nodeType="afterEffect">
                                  <p:stCondLst>
                                    <p:cond delay="75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1750"/>
                            </p:stCondLst>
                            <p:childTnLst>
                              <p:par>
                                <p:cTn id="26" presetID="10" presetClass="entr" presetSubtype="0" fill="hold" grpId="0" nodeType="afterEffect">
                                  <p:stCondLst>
                                    <p:cond delay="75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3000"/>
                            </p:stCondLst>
                            <p:childTnLst>
                              <p:par>
                                <p:cTn id="30" presetID="10" presetClass="entr" presetSubtype="0" fill="hold" grpId="0" nodeType="afterEffect">
                                  <p:stCondLst>
                                    <p:cond delay="75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4250"/>
                            </p:stCondLst>
                            <p:childTnLst>
                              <p:par>
                                <p:cTn id="34" presetID="10" presetClass="entr" presetSubtype="0" fill="hold" grpId="0" nodeType="afterEffect">
                                  <p:stCondLst>
                                    <p:cond delay="75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par>
                          <p:cTn id="37" fill="hold">
                            <p:stCondLst>
                              <p:cond delay="5500"/>
                            </p:stCondLst>
                            <p:childTnLst>
                              <p:par>
                                <p:cTn id="38" presetID="10" presetClass="entr" presetSubtype="0" fill="hold" grpId="0" nodeType="afterEffect">
                                  <p:stCondLst>
                                    <p:cond delay="1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a:spLocks noGrp="1"/>
          </p:cNvSpPr>
          <p:nvPr>
            <p:ph type="subTitle" idx="1"/>
          </p:nvPr>
        </p:nvSpPr>
        <p:spPr>
          <a:xfrm>
            <a:off x="4876800" y="990600"/>
            <a:ext cx="3886200" cy="1752600"/>
          </a:xfrm>
        </p:spPr>
        <p:txBody>
          <a:bodyPr>
            <a:noAutofit/>
          </a:bodyPr>
          <a:lstStyle/>
          <a:p>
            <a:pPr algn="l"/>
            <a:r>
              <a:rPr lang="en-US" sz="2000" b="1" dirty="0" smtClean="0">
                <a:solidFill>
                  <a:srgbClr val="663300"/>
                </a:solidFill>
                <a:latin typeface="Comic Sans MS" panose="030F0702030302020204" pitchFamily="66" charset="0"/>
              </a:rPr>
              <a:t>Table of Contents: </a:t>
            </a:r>
          </a:p>
          <a:p>
            <a:pPr marL="914400" lvl="1" indent="-457200" algn="l">
              <a:buFont typeface="+mj-lt"/>
              <a:buAutoNum type="arabicPeriod"/>
            </a:pPr>
            <a:r>
              <a:rPr lang="en-US" sz="2000" dirty="0" smtClean="0">
                <a:solidFill>
                  <a:srgbClr val="663300"/>
                </a:solidFill>
                <a:latin typeface="Comic Sans MS" panose="030F0702030302020204" pitchFamily="66" charset="0"/>
              </a:rPr>
              <a:t>Behavior </a:t>
            </a:r>
          </a:p>
          <a:p>
            <a:pPr marL="1085850" lvl="2" indent="-171450" algn="l">
              <a:buFont typeface="Arial" panose="020B0604020202020204" pitchFamily="34" charset="0"/>
              <a:buChar char="•"/>
            </a:pPr>
            <a:r>
              <a:rPr lang="en-US" sz="1600" dirty="0">
                <a:solidFill>
                  <a:srgbClr val="663300"/>
                </a:solidFill>
                <a:latin typeface="Comic Sans MS" panose="030F0702030302020204" pitchFamily="66" charset="0"/>
              </a:rPr>
              <a:t>Walking in </a:t>
            </a:r>
            <a:r>
              <a:rPr lang="en-US" sz="1600" dirty="0" smtClean="0">
                <a:solidFill>
                  <a:srgbClr val="663300"/>
                </a:solidFill>
                <a:latin typeface="Comic Sans MS" panose="030F0702030302020204" pitchFamily="66" charset="0"/>
              </a:rPr>
              <a:t>circles</a:t>
            </a:r>
          </a:p>
          <a:p>
            <a:pPr marL="1085850" lvl="2" indent="-171450" algn="l">
              <a:buFont typeface="Arial" panose="020B0604020202020204" pitchFamily="34" charset="0"/>
              <a:buChar char="•"/>
            </a:pPr>
            <a:r>
              <a:rPr lang="en-US" sz="1600" dirty="0" smtClean="0">
                <a:solidFill>
                  <a:srgbClr val="663300"/>
                </a:solidFill>
                <a:latin typeface="Comic Sans MS" panose="030F0702030302020204" pitchFamily="66" charset="0"/>
              </a:rPr>
              <a:t>Lost behavior</a:t>
            </a:r>
          </a:p>
          <a:p>
            <a:pPr marL="914400" lvl="1" indent="-457200" algn="l">
              <a:buFont typeface="+mj-lt"/>
              <a:buAutoNum type="arabicPeriod"/>
            </a:pPr>
            <a:r>
              <a:rPr lang="en-US" sz="2000" dirty="0" smtClean="0">
                <a:solidFill>
                  <a:srgbClr val="663300"/>
                </a:solidFill>
                <a:latin typeface="Comic Sans MS" panose="030F0702030302020204" pitchFamily="66" charset="0"/>
              </a:rPr>
              <a:t>Mental Maps  </a:t>
            </a:r>
          </a:p>
          <a:p>
            <a:pPr marL="914400" lvl="1" indent="-457200" algn="l">
              <a:buFont typeface="+mj-lt"/>
              <a:buAutoNum type="arabicPeriod"/>
            </a:pPr>
            <a:r>
              <a:rPr lang="en-US" sz="2000" dirty="0" smtClean="0">
                <a:solidFill>
                  <a:srgbClr val="663300"/>
                </a:solidFill>
                <a:latin typeface="Comic Sans MS" panose="030F0702030302020204" pitchFamily="66" charset="0"/>
              </a:rPr>
              <a:t>Natural navigation </a:t>
            </a:r>
            <a:r>
              <a:rPr lang="en-US" sz="2000" b="1" dirty="0" smtClean="0">
                <a:solidFill>
                  <a:srgbClr val="663300"/>
                </a:solidFill>
                <a:latin typeface="Comic Sans MS" panose="030F0702030302020204" pitchFamily="66" charset="0"/>
              </a:rPr>
              <a:t>techniques</a:t>
            </a:r>
            <a:r>
              <a:rPr lang="en-US" sz="2000" dirty="0" smtClean="0">
                <a:solidFill>
                  <a:srgbClr val="663300"/>
                </a:solidFill>
                <a:latin typeface="Comic Sans MS" panose="030F0702030302020204" pitchFamily="66" charset="0"/>
              </a:rPr>
              <a:t> </a:t>
            </a:r>
          </a:p>
          <a:p>
            <a:pPr marL="1200150" lvl="2" indent="-285750" algn="l">
              <a:buFont typeface="Arial" panose="020B0604020202020204" pitchFamily="34" charset="0"/>
              <a:buChar char="•"/>
            </a:pPr>
            <a:r>
              <a:rPr lang="en-US" sz="1600" dirty="0" smtClean="0">
                <a:solidFill>
                  <a:srgbClr val="663300"/>
                </a:solidFill>
                <a:latin typeface="Comic Sans MS" panose="030F0702030302020204" pitchFamily="66" charset="0"/>
              </a:rPr>
              <a:t>Looking back </a:t>
            </a:r>
          </a:p>
          <a:p>
            <a:pPr marL="1200150" lvl="2" indent="-285750" algn="l">
              <a:buFont typeface="Arial" panose="020B0604020202020204" pitchFamily="34" charset="0"/>
              <a:buChar char="•"/>
            </a:pPr>
            <a:r>
              <a:rPr lang="en-US" sz="1600" dirty="0" smtClean="0">
                <a:solidFill>
                  <a:srgbClr val="663300"/>
                </a:solidFill>
                <a:latin typeface="Comic Sans MS" panose="030F0702030302020204" pitchFamily="66" charset="0"/>
              </a:rPr>
              <a:t>Aiming off</a:t>
            </a:r>
          </a:p>
          <a:p>
            <a:pPr marL="1200150" lvl="2" indent="-285750" algn="l">
              <a:buFont typeface="Arial" panose="020B0604020202020204" pitchFamily="34" charset="0"/>
              <a:buChar char="•"/>
            </a:pPr>
            <a:r>
              <a:rPr lang="en-US" sz="1600" dirty="0" smtClean="0">
                <a:solidFill>
                  <a:srgbClr val="663300"/>
                </a:solidFill>
                <a:latin typeface="Comic Sans MS" panose="030F0702030302020204" pitchFamily="66" charset="0"/>
              </a:rPr>
              <a:t>Estimating distance</a:t>
            </a:r>
          </a:p>
          <a:p>
            <a:pPr marL="1200150" lvl="2" indent="-285750" algn="l">
              <a:buFont typeface="Arial" panose="020B0604020202020204" pitchFamily="34" charset="0"/>
              <a:buChar char="•"/>
            </a:pPr>
            <a:r>
              <a:rPr lang="en-US" sz="1600" dirty="0" smtClean="0">
                <a:solidFill>
                  <a:srgbClr val="663300"/>
                </a:solidFill>
                <a:latin typeface="Comic Sans MS" panose="030F0702030302020204" pitchFamily="66" charset="0"/>
              </a:rPr>
              <a:t>Moss indicates north</a:t>
            </a:r>
          </a:p>
          <a:p>
            <a:pPr marL="1200150" lvl="2" indent="-285750" algn="l">
              <a:buFont typeface="Arial" panose="020B0604020202020204" pitchFamily="34" charset="0"/>
              <a:buChar char="•"/>
            </a:pPr>
            <a:r>
              <a:rPr lang="en-US" sz="1600" dirty="0" smtClean="0">
                <a:solidFill>
                  <a:srgbClr val="663300"/>
                </a:solidFill>
                <a:latin typeface="Comic Sans MS" panose="030F0702030302020204" pitchFamily="66" charset="0"/>
              </a:rPr>
              <a:t>Differential snow melt</a:t>
            </a:r>
          </a:p>
          <a:p>
            <a:pPr marL="1200150" lvl="2" indent="-285750" algn="l">
              <a:buFont typeface="Arial" panose="020B0604020202020204" pitchFamily="34" charset="0"/>
              <a:buChar char="•"/>
            </a:pPr>
            <a:r>
              <a:rPr lang="en-US" sz="1600" dirty="0" smtClean="0">
                <a:solidFill>
                  <a:srgbClr val="663300"/>
                </a:solidFill>
                <a:latin typeface="Comic Sans MS" panose="030F0702030302020204" pitchFamily="66" charset="0"/>
              </a:rPr>
              <a:t>Prevailing winds </a:t>
            </a:r>
          </a:p>
          <a:p>
            <a:pPr marL="914400" lvl="1" indent="-457200" algn="l">
              <a:buFont typeface="+mj-lt"/>
              <a:buAutoNum type="arabicPeriod"/>
            </a:pPr>
            <a:r>
              <a:rPr lang="en-US" sz="2000" dirty="0" smtClean="0">
                <a:solidFill>
                  <a:srgbClr val="663300"/>
                </a:solidFill>
                <a:latin typeface="Comic Sans MS" panose="030F0702030302020204" pitchFamily="66" charset="0"/>
              </a:rPr>
              <a:t>Celestial Navigation </a:t>
            </a:r>
          </a:p>
          <a:p>
            <a:pPr marL="914400" lvl="1" indent="-457200" algn="l">
              <a:buFont typeface="+mj-lt"/>
              <a:buAutoNum type="arabicPeriod"/>
            </a:pPr>
            <a:r>
              <a:rPr lang="en-US" sz="2000" dirty="0" smtClean="0">
                <a:solidFill>
                  <a:srgbClr val="663300"/>
                </a:solidFill>
                <a:latin typeface="Comic Sans MS" panose="030F0702030302020204" pitchFamily="66" charset="0"/>
              </a:rPr>
              <a:t>Watch Methods</a:t>
            </a:r>
          </a:p>
          <a:p>
            <a:pPr marL="914400" lvl="1" indent="-457200" algn="l">
              <a:buFont typeface="+mj-lt"/>
              <a:buAutoNum type="arabicPeriod"/>
            </a:pPr>
            <a:r>
              <a:rPr lang="en-US" sz="2000" dirty="0" smtClean="0">
                <a:solidFill>
                  <a:srgbClr val="663300"/>
                </a:solidFill>
                <a:latin typeface="Comic Sans MS" panose="030F0702030302020204" pitchFamily="66" charset="0"/>
              </a:rPr>
              <a:t>The shadow knows </a:t>
            </a:r>
          </a:p>
        </p:txBody>
      </p:sp>
      <p:sp>
        <p:nvSpPr>
          <p:cNvPr id="6"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a:t>
            </a:fld>
            <a:endParaRPr lang="en-US" altLang="en-US" sz="1400" dirty="0">
              <a:solidFill>
                <a:schemeClr val="tx1"/>
              </a:solidFill>
              <a:latin typeface="Times New Roman" panose="02020603050405020304" pitchFamily="18" charset="0"/>
            </a:endParaRPr>
          </a:p>
        </p:txBody>
      </p:sp>
      <p:sp>
        <p:nvSpPr>
          <p:cNvPr id="7"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
        <p:nvSpPr>
          <p:cNvPr id="9" name="TextBox 8"/>
          <p:cNvSpPr txBox="1"/>
          <p:nvPr/>
        </p:nvSpPr>
        <p:spPr>
          <a:xfrm>
            <a:off x="2133600" y="5153561"/>
            <a:ext cx="3048000" cy="1323439"/>
          </a:xfrm>
          <a:prstGeom prst="rect">
            <a:avLst/>
          </a:prstGeom>
          <a:solidFill>
            <a:schemeClr val="bg1"/>
          </a:solidFill>
        </p:spPr>
        <p:txBody>
          <a:bodyPr wrap="square" rtlCol="0">
            <a:spAutoFit/>
          </a:bodyPr>
          <a:lstStyle/>
          <a:p>
            <a:pPr algn="ctr"/>
            <a:r>
              <a:rPr lang="en-US" sz="1600" dirty="0" smtClean="0">
                <a:solidFill>
                  <a:srgbClr val="0070C0"/>
                </a:solidFill>
                <a:latin typeface="Arial Rounded MT Bold" panose="020F0704030504030204" pitchFamily="34" charset="0"/>
              </a:rPr>
              <a:t>Note: Develop a sense of orientation with your surroundings, including speed of travel…. Everglades example</a:t>
            </a:r>
            <a:endParaRPr lang="en-US" sz="1600" dirty="0">
              <a:solidFill>
                <a:srgbClr val="0070C0"/>
              </a:solidFill>
              <a:latin typeface="Arial Rounded MT Bold" panose="020F0704030504030204" pitchFamily="34" charset="0"/>
            </a:endParaRPr>
          </a:p>
        </p:txBody>
      </p:sp>
    </p:spTree>
    <p:extLst>
      <p:ext uri="{BB962C8B-B14F-4D97-AF65-F5344CB8AC3E}">
        <p14:creationId xmlns:p14="http://schemas.microsoft.com/office/powerpoint/2010/main" val="139231502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500"/>
                                        <p:tgtEl>
                                          <p:spTgt spid="5">
                                            <p:txEl>
                                              <p:pRg st="7" end="7"/>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500"/>
                                        <p:tgtEl>
                                          <p:spTgt spid="5">
                                            <p:txEl>
                                              <p:pRg st="9" end="9"/>
                                            </p:txEl>
                                          </p:spTgt>
                                        </p:tgtEl>
                                      </p:cBhvr>
                                    </p:animEffect>
                                  </p:childTnLst>
                                </p:cTn>
                              </p:par>
                            </p:childTnLst>
                          </p:cTn>
                        </p:par>
                        <p:par>
                          <p:cTn id="44" fill="hold">
                            <p:stCondLst>
                              <p:cond delay="10000"/>
                            </p:stCondLst>
                            <p:childTnLst>
                              <p:par>
                                <p:cTn id="45" presetID="10" presetClass="entr" presetSubtype="0" fill="hold" grpId="0" nodeType="afterEffect">
                                  <p:stCondLst>
                                    <p:cond delay="50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par>
                          <p:cTn id="48" fill="hold">
                            <p:stCondLst>
                              <p:cond delay="11000"/>
                            </p:stCondLst>
                            <p:childTnLst>
                              <p:par>
                                <p:cTn id="49" presetID="10" presetClass="entr" presetSubtype="0" fill="hold" grpId="0" nodeType="afterEffect">
                                  <p:stCondLst>
                                    <p:cond delay="500"/>
                                  </p:stCondLst>
                                  <p:childTnLst>
                                    <p:set>
                                      <p:cBhvr>
                                        <p:cTn id="50" dur="1" fill="hold">
                                          <p:stCondLst>
                                            <p:cond delay="0"/>
                                          </p:stCondLst>
                                        </p:cTn>
                                        <p:tgtEl>
                                          <p:spTgt spid="5">
                                            <p:txEl>
                                              <p:pRg st="11" end="11"/>
                                            </p:txEl>
                                          </p:spTgt>
                                        </p:tgtEl>
                                        <p:attrNameLst>
                                          <p:attrName>style.visibility</p:attrName>
                                        </p:attrNameLst>
                                      </p:cBhvr>
                                      <p:to>
                                        <p:strVal val="visible"/>
                                      </p:to>
                                    </p:set>
                                    <p:animEffect transition="in" filter="fade">
                                      <p:cBhvr>
                                        <p:cTn id="51" dur="500"/>
                                        <p:tgtEl>
                                          <p:spTgt spid="5">
                                            <p:txEl>
                                              <p:pRg st="11" end="11"/>
                                            </p:txEl>
                                          </p:spTgt>
                                        </p:tgtEl>
                                      </p:cBhvr>
                                    </p:animEffect>
                                  </p:childTnLst>
                                </p:cTn>
                              </p:par>
                            </p:childTnLst>
                          </p:cTn>
                        </p:par>
                        <p:par>
                          <p:cTn id="52" fill="hold">
                            <p:stCondLst>
                              <p:cond delay="12000"/>
                            </p:stCondLst>
                            <p:childTnLst>
                              <p:par>
                                <p:cTn id="53" presetID="10" presetClass="entr" presetSubtype="0" fill="hold" grpId="0" nodeType="afterEffect">
                                  <p:stCondLst>
                                    <p:cond delay="500"/>
                                  </p:stCondLst>
                                  <p:childTnLst>
                                    <p:set>
                                      <p:cBhvr>
                                        <p:cTn id="54" dur="1" fill="hold">
                                          <p:stCondLst>
                                            <p:cond delay="0"/>
                                          </p:stCondLst>
                                        </p:cTn>
                                        <p:tgtEl>
                                          <p:spTgt spid="5">
                                            <p:txEl>
                                              <p:pRg st="12" end="12"/>
                                            </p:txEl>
                                          </p:spTgt>
                                        </p:tgtEl>
                                        <p:attrNameLst>
                                          <p:attrName>style.visibility</p:attrName>
                                        </p:attrNameLst>
                                      </p:cBhvr>
                                      <p:to>
                                        <p:strVal val="visible"/>
                                      </p:to>
                                    </p:set>
                                    <p:animEffect transition="in" filter="fade">
                                      <p:cBhvr>
                                        <p:cTn id="55" dur="500"/>
                                        <p:tgtEl>
                                          <p:spTgt spid="5">
                                            <p:txEl>
                                              <p:pRg st="12" end="12"/>
                                            </p:txEl>
                                          </p:spTgt>
                                        </p:tgtEl>
                                      </p:cBhvr>
                                    </p:animEffect>
                                  </p:childTnLst>
                                </p:cTn>
                              </p:par>
                            </p:childTnLst>
                          </p:cTn>
                        </p:par>
                        <p:par>
                          <p:cTn id="56" fill="hold">
                            <p:stCondLst>
                              <p:cond delay="13000"/>
                            </p:stCondLst>
                            <p:childTnLst>
                              <p:par>
                                <p:cTn id="57" presetID="10" presetClass="entr" presetSubtype="0" fill="hold" grpId="0" nodeType="afterEffect">
                                  <p:stCondLst>
                                    <p:cond delay="500"/>
                                  </p:stCondLst>
                                  <p:childTnLst>
                                    <p:set>
                                      <p:cBhvr>
                                        <p:cTn id="58" dur="1" fill="hold">
                                          <p:stCondLst>
                                            <p:cond delay="0"/>
                                          </p:stCondLst>
                                        </p:cTn>
                                        <p:tgtEl>
                                          <p:spTgt spid="5">
                                            <p:txEl>
                                              <p:pRg st="13" end="13"/>
                                            </p:txEl>
                                          </p:spTgt>
                                        </p:tgtEl>
                                        <p:attrNameLst>
                                          <p:attrName>style.visibility</p:attrName>
                                        </p:attrNameLst>
                                      </p:cBhvr>
                                      <p:to>
                                        <p:strVal val="visible"/>
                                      </p:to>
                                    </p:set>
                                    <p:animEffect transition="in" filter="fade">
                                      <p:cBhvr>
                                        <p:cTn id="59" dur="500"/>
                                        <p:tgtEl>
                                          <p:spTgt spid="5">
                                            <p:txEl>
                                              <p:pRg st="13" end="13"/>
                                            </p:txEl>
                                          </p:spTgt>
                                        </p:tgtEl>
                                      </p:cBhvr>
                                    </p:animEffect>
                                  </p:childTnLst>
                                </p:cTn>
                              </p:par>
                            </p:childTnLst>
                          </p:cTn>
                        </p:par>
                        <p:par>
                          <p:cTn id="60" fill="hold">
                            <p:stCondLst>
                              <p:cond delay="14000"/>
                            </p:stCondLst>
                            <p:childTnLst>
                              <p:par>
                                <p:cTn id="61" presetID="10" presetClass="entr" presetSubtype="0" fill="hold" grpId="0" nodeType="afterEffect">
                                  <p:stCondLst>
                                    <p:cond delay="500"/>
                                  </p:stCondLst>
                                  <p:childTnLst>
                                    <p:set>
                                      <p:cBhvr>
                                        <p:cTn id="62" dur="1" fill="hold">
                                          <p:stCondLst>
                                            <p:cond delay="0"/>
                                          </p:stCondLst>
                                        </p:cTn>
                                        <p:tgtEl>
                                          <p:spTgt spid="5">
                                            <p:txEl>
                                              <p:pRg st="14" end="14"/>
                                            </p:txEl>
                                          </p:spTgt>
                                        </p:tgtEl>
                                        <p:attrNameLst>
                                          <p:attrName>style.visibility</p:attrName>
                                        </p:attrNameLst>
                                      </p:cBhvr>
                                      <p:to>
                                        <p:strVal val="visible"/>
                                      </p:to>
                                    </p:set>
                                    <p:animEffect transition="in" filter="fade">
                                      <p:cBhvr>
                                        <p:cTn id="63" dur="500"/>
                                        <p:tgtEl>
                                          <p:spTgt spid="5">
                                            <p:txEl>
                                              <p:pRg st="14" end="14"/>
                                            </p:txEl>
                                          </p:spTgt>
                                        </p:tgtEl>
                                      </p:cBhvr>
                                    </p:animEffect>
                                  </p:childTnLst>
                                </p:cTn>
                              </p:par>
                            </p:childTnLst>
                          </p:cTn>
                        </p:par>
                        <p:par>
                          <p:cTn id="64" fill="hold">
                            <p:stCondLst>
                              <p:cond delay="15000"/>
                            </p:stCondLst>
                            <p:childTnLst>
                              <p:par>
                                <p:cTn id="65" presetID="10" presetClass="entr" presetSubtype="0" fill="hold" grpId="0" nodeType="afterEffect">
                                  <p:stCondLst>
                                    <p:cond delay="100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2000"/>
                                        <p:tgtEl>
                                          <p:spTgt spid="9"/>
                                        </p:tgtEl>
                                      </p:cBhvr>
                                    </p:animEffect>
                                  </p:childTnLst>
                                </p:cTn>
                              </p:par>
                            </p:childTnLst>
                          </p:cTn>
                        </p:par>
                        <p:par>
                          <p:cTn id="68" fill="hold">
                            <p:stCondLst>
                              <p:cond delay="18000"/>
                            </p:stCondLst>
                            <p:childTnLst>
                              <p:par>
                                <p:cTn id="69" presetID="10" presetClass="entr" presetSubtype="0" fill="hold" grpId="0" nodeType="afterEffect">
                                  <p:stCondLst>
                                    <p:cond delay="150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726181"/>
            <a:ext cx="4365170" cy="3055619"/>
          </a:xfrm>
          <a:prstGeom prst="rect">
            <a:avLst/>
          </a:prstGeom>
        </p:spPr>
      </p:pic>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808000"/>
                </a:solidFill>
                <a:latin typeface="Arial Rounded MT Bold" panose="020F0704030504030204" pitchFamily="34" charset="0"/>
              </a:rPr>
              <a:t>Test the Theory Out for Yourself</a:t>
            </a:r>
            <a:endParaRPr lang="en-US" sz="4000" dirty="0">
              <a:solidFill>
                <a:srgbClr val="808000"/>
              </a:solidFill>
              <a:latin typeface="Arial Rounded MT Bold" panose="020F0704030504030204" pitchFamily="34" charset="0"/>
            </a:endParaRPr>
          </a:p>
        </p:txBody>
      </p:sp>
      <p:sp>
        <p:nvSpPr>
          <p:cNvPr id="3" name="Subtitle 2"/>
          <p:cNvSpPr>
            <a:spLocks noGrp="1"/>
          </p:cNvSpPr>
          <p:nvPr>
            <p:ph type="subTitle" idx="1"/>
          </p:nvPr>
        </p:nvSpPr>
        <p:spPr>
          <a:xfrm>
            <a:off x="457201" y="1219200"/>
            <a:ext cx="4267200" cy="1752600"/>
          </a:xfrm>
        </p:spPr>
        <p:txBody>
          <a:bodyPr>
            <a:noAutofit/>
          </a:bodyPr>
          <a:lstStyle/>
          <a:p>
            <a:pPr algn="l"/>
            <a:r>
              <a:rPr lang="en-US" sz="2000" b="1" dirty="0" smtClean="0">
                <a:solidFill>
                  <a:srgbClr val="663300"/>
                </a:solidFill>
                <a:latin typeface="Comic Sans MS" panose="030F0702030302020204" pitchFamily="66" charset="0"/>
              </a:rPr>
              <a:t>Test it out for yourself</a:t>
            </a:r>
            <a:r>
              <a:rPr lang="en-US" sz="2000" dirty="0" smtClean="0">
                <a:solidFill>
                  <a:srgbClr val="663300"/>
                </a:solidFill>
                <a:latin typeface="Comic Sans MS" panose="030F0702030302020204" pitchFamily="66" charset="0"/>
              </a:rPr>
              <a:t>. This is a picture of a small bollard after two days of melting snow. </a:t>
            </a:r>
          </a:p>
          <a:p>
            <a:pPr marL="457200" indent="-457200" algn="l">
              <a:buAutoNum type="arabicParenR"/>
            </a:pPr>
            <a:r>
              <a:rPr lang="en-US" sz="2000" dirty="0" smtClean="0">
                <a:solidFill>
                  <a:srgbClr val="663300"/>
                </a:solidFill>
                <a:latin typeface="Comic Sans MS" panose="030F0702030302020204" pitchFamily="66" charset="0"/>
              </a:rPr>
              <a:t>The photo was take at 2:00 pm in late January. </a:t>
            </a:r>
          </a:p>
          <a:p>
            <a:pPr marL="457200" indent="-457200" algn="l">
              <a:buAutoNum type="arabicParenR"/>
            </a:pPr>
            <a:r>
              <a:rPr lang="en-US" sz="2000" dirty="0" smtClean="0">
                <a:solidFill>
                  <a:srgbClr val="663300"/>
                </a:solidFill>
                <a:latin typeface="Comic Sans MS" panose="030F0702030302020204" pitchFamily="66" charset="0"/>
              </a:rPr>
              <a:t>Is there differential melting? </a:t>
            </a:r>
          </a:p>
          <a:p>
            <a:pPr marL="457200" indent="-457200" algn="l">
              <a:buAutoNum type="arabicParenR"/>
            </a:pPr>
            <a:r>
              <a:rPr lang="en-US" sz="2000" dirty="0" smtClean="0">
                <a:solidFill>
                  <a:srgbClr val="663300"/>
                </a:solidFill>
                <a:latin typeface="Comic Sans MS" panose="030F0702030302020204" pitchFamily="66" charset="0"/>
              </a:rPr>
              <a:t>Is the melting consistent with where the sun is located?  </a:t>
            </a:r>
          </a:p>
          <a:p>
            <a:pPr marL="457200" indent="-457200" algn="l">
              <a:buFont typeface="Arial" panose="020B0604020202020204" pitchFamily="34" charset="0"/>
              <a:buAutoNum type="arabicParenR"/>
            </a:pPr>
            <a:r>
              <a:rPr lang="en-US" sz="2000" dirty="0">
                <a:solidFill>
                  <a:srgbClr val="663300"/>
                </a:solidFill>
                <a:latin typeface="Comic Sans MS" panose="030F0702030302020204" pitchFamily="66" charset="0"/>
              </a:rPr>
              <a:t>Can you tell where N is from the shadow? </a:t>
            </a:r>
            <a:r>
              <a:rPr lang="en-US" sz="2000" dirty="0" smtClean="0">
                <a:solidFill>
                  <a:srgbClr val="663300"/>
                </a:solidFill>
                <a:latin typeface="Comic Sans MS" panose="030F0702030302020204" pitchFamily="66" charset="0"/>
              </a:rPr>
              <a:t>(Note: Revisit this use </a:t>
            </a:r>
            <a:r>
              <a:rPr lang="en-US" sz="2000" dirty="0">
                <a:solidFill>
                  <a:srgbClr val="663300"/>
                </a:solidFill>
                <a:latin typeface="Comic Sans MS" panose="030F0702030302020204" pitchFamily="66" charset="0"/>
              </a:rPr>
              <a:t>the clock face </a:t>
            </a:r>
            <a:r>
              <a:rPr lang="en-US" sz="2000" dirty="0" smtClean="0">
                <a:solidFill>
                  <a:srgbClr val="663300"/>
                </a:solidFill>
                <a:latin typeface="Comic Sans MS" panose="030F0702030302020204" pitchFamily="66" charset="0"/>
              </a:rPr>
              <a:t>method several slides later.) </a:t>
            </a:r>
            <a:endParaRPr lang="en-US" sz="2000" dirty="0">
              <a:solidFill>
                <a:srgbClr val="663300"/>
              </a:solidFill>
              <a:latin typeface="Comic Sans MS" panose="030F0702030302020204" pitchFamily="66" charset="0"/>
            </a:endParaRPr>
          </a:p>
        </p:txBody>
      </p:sp>
      <p:sp>
        <p:nvSpPr>
          <p:cNvPr id="6"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30</a:t>
            </a:fld>
            <a:endParaRPr lang="en-US" altLang="en-US" sz="1400" dirty="0">
              <a:solidFill>
                <a:schemeClr val="tx1"/>
              </a:solidFill>
              <a:latin typeface="Times New Roman" panose="02020603050405020304" pitchFamily="18" charset="0"/>
            </a:endParaRPr>
          </a:p>
        </p:txBody>
      </p:sp>
      <p:sp>
        <p:nvSpPr>
          <p:cNvPr id="7"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699" y="1114224"/>
            <a:ext cx="3810301" cy="2543376"/>
          </a:xfrm>
          <a:prstGeom prst="rect">
            <a:avLst/>
          </a:prstGeom>
        </p:spPr>
      </p:pic>
    </p:spTree>
    <p:extLst>
      <p:ext uri="{BB962C8B-B14F-4D97-AF65-F5344CB8AC3E}">
        <p14:creationId xmlns:p14="http://schemas.microsoft.com/office/powerpoint/2010/main" val="352622598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1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808000"/>
                </a:solidFill>
                <a:latin typeface="Arial Rounded MT Bold" panose="020F0704030504030204" pitchFamily="34" charset="0"/>
              </a:rPr>
              <a:t>Prevailing Winds</a:t>
            </a:r>
            <a:endParaRPr lang="en-US" sz="4000" dirty="0">
              <a:solidFill>
                <a:srgbClr val="808000"/>
              </a:solidFill>
              <a:latin typeface="Arial Rounded MT Bold" panose="020F0704030504030204" pitchFamily="34" charset="0"/>
            </a:endParaRPr>
          </a:p>
        </p:txBody>
      </p:sp>
      <p:sp>
        <p:nvSpPr>
          <p:cNvPr id="3" name="Subtitle 2"/>
          <p:cNvSpPr>
            <a:spLocks noGrp="1"/>
          </p:cNvSpPr>
          <p:nvPr>
            <p:ph type="subTitle" idx="1"/>
          </p:nvPr>
        </p:nvSpPr>
        <p:spPr>
          <a:xfrm>
            <a:off x="438571" y="1143000"/>
            <a:ext cx="4514429" cy="1752600"/>
          </a:xfrm>
        </p:spPr>
        <p:txBody>
          <a:bodyPr>
            <a:noAutofit/>
          </a:bodyPr>
          <a:lstStyle/>
          <a:p>
            <a:pPr algn="l"/>
            <a:r>
              <a:rPr lang="en-US" sz="2000" b="1" dirty="0" smtClean="0">
                <a:solidFill>
                  <a:srgbClr val="663300"/>
                </a:solidFill>
                <a:latin typeface="Comic Sans MS" panose="030F0702030302020204" pitchFamily="66" charset="0"/>
              </a:rPr>
              <a:t>The prevailing winds can mold, sandblast and shape trees</a:t>
            </a:r>
            <a:r>
              <a:rPr lang="en-US" sz="2000" dirty="0" smtClean="0">
                <a:solidFill>
                  <a:srgbClr val="663300"/>
                </a:solidFill>
                <a:latin typeface="Comic Sans MS" panose="030F0702030302020204" pitchFamily="66" charset="0"/>
              </a:rPr>
              <a:t>.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Premise – the trees need be exposed, like the evergreens, particularly the portion above the other trees </a:t>
            </a:r>
            <a:r>
              <a:rPr lang="en-US" sz="1200" dirty="0" smtClean="0">
                <a:solidFill>
                  <a:srgbClr val="663300"/>
                </a:solidFill>
                <a:latin typeface="Comic Sans MS" panose="030F0702030302020204" pitchFamily="66" charset="0"/>
              </a:rPr>
              <a:t>(see lower photo)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In North America, the prevailing winds are from the west.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Look for: </a:t>
            </a:r>
          </a:p>
          <a:p>
            <a:pPr marL="800100" lvl="1" indent="-342900" algn="l">
              <a:buFont typeface="Arial" panose="020B0604020202020204" pitchFamily="34" charset="0"/>
              <a:buChar char="•"/>
            </a:pPr>
            <a:r>
              <a:rPr lang="en-US" sz="1800" smtClean="0">
                <a:solidFill>
                  <a:srgbClr val="663300"/>
                </a:solidFill>
                <a:latin typeface="Comic Sans MS" panose="030F0702030302020204" pitchFamily="66" charset="0"/>
              </a:rPr>
              <a:t>… </a:t>
            </a:r>
            <a:r>
              <a:rPr lang="en-US" sz="1800" dirty="0" smtClean="0">
                <a:solidFill>
                  <a:srgbClr val="663300"/>
                </a:solidFill>
                <a:latin typeface="Comic Sans MS" panose="030F0702030302020204" pitchFamily="66" charset="0"/>
              </a:rPr>
              <a:t>Branches on the west that are shorter than those on the east.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 The trunk being bent by the prevailing winds.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 The branches on the tree on the right literally being sandblasted by the wind and snow. </a:t>
            </a:r>
            <a:r>
              <a:rPr lang="en-US" sz="1200" dirty="0" smtClean="0">
                <a:solidFill>
                  <a:srgbClr val="663300"/>
                </a:solidFill>
                <a:latin typeface="Comic Sans MS" panose="030F0702030302020204" pitchFamily="66" charset="0"/>
              </a:rPr>
              <a:t>(click for compass)</a:t>
            </a:r>
            <a:endParaRPr lang="en-US" sz="1200" dirty="0">
              <a:solidFill>
                <a:srgbClr val="663300"/>
              </a:solidFill>
              <a:latin typeface="Comic Sans MS" panose="030F0702030302020204" pitchFamily="66" charset="0"/>
            </a:endParaRPr>
          </a:p>
        </p:txBody>
      </p:sp>
      <p:sp>
        <p:nvSpPr>
          <p:cNvPr id="6"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31</a:t>
            </a:fld>
            <a:endParaRPr lang="en-US" altLang="en-US" sz="1400" dirty="0">
              <a:solidFill>
                <a:schemeClr val="tx1"/>
              </a:solidFill>
              <a:latin typeface="Times New Roman" panose="02020603050405020304" pitchFamily="18" charset="0"/>
            </a:endParaRPr>
          </a:p>
        </p:txBody>
      </p:sp>
      <p:sp>
        <p:nvSpPr>
          <p:cNvPr id="7"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3962400"/>
            <a:ext cx="3657600" cy="2414016"/>
          </a:xfrm>
          <a:prstGeom prst="rect">
            <a:avLst/>
          </a:prstGeom>
          <a:ln w="19050">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066800"/>
            <a:ext cx="3657600" cy="2441448"/>
          </a:xfrm>
          <a:prstGeom prst="rect">
            <a:avLst/>
          </a:prstGeom>
          <a:ln w="19050">
            <a:solidFill>
              <a:schemeClr val="tx1"/>
            </a:solidFill>
          </a:ln>
        </p:spPr>
      </p:pic>
      <p:cxnSp>
        <p:nvCxnSpPr>
          <p:cNvPr id="15" name="Straight Connector 14"/>
          <p:cNvCxnSpPr/>
          <p:nvPr/>
        </p:nvCxnSpPr>
        <p:spPr>
          <a:xfrm flipH="1">
            <a:off x="6645256" y="3264188"/>
            <a:ext cx="1447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142813" y="2971800"/>
            <a:ext cx="569387" cy="584775"/>
          </a:xfrm>
          <a:prstGeom prst="rect">
            <a:avLst/>
          </a:prstGeom>
          <a:noFill/>
        </p:spPr>
        <p:txBody>
          <a:bodyPr wrap="none" rtlCol="0">
            <a:spAutoFit/>
          </a:bodyPr>
          <a:lstStyle/>
          <a:p>
            <a:r>
              <a:rPr lang="en-US" sz="3200" dirty="0" smtClean="0">
                <a:solidFill>
                  <a:srgbClr val="C00000"/>
                </a:solidFill>
                <a:latin typeface="Arial Rounded MT Bold" panose="020F0704030504030204" pitchFamily="34" charset="0"/>
              </a:rPr>
              <a:t>W</a:t>
            </a:r>
            <a:endParaRPr lang="en-US" sz="3200" dirty="0">
              <a:solidFill>
                <a:srgbClr val="C00000"/>
              </a:solidFill>
              <a:latin typeface="Arial Rounded MT Bold" panose="020F0704030504030204" pitchFamily="34" charset="0"/>
            </a:endParaRPr>
          </a:p>
        </p:txBody>
      </p:sp>
      <p:sp>
        <p:nvSpPr>
          <p:cNvPr id="23" name="TextBox 22"/>
          <p:cNvSpPr txBox="1"/>
          <p:nvPr/>
        </p:nvSpPr>
        <p:spPr>
          <a:xfrm>
            <a:off x="6186476" y="2971800"/>
            <a:ext cx="458780" cy="584775"/>
          </a:xfrm>
          <a:prstGeom prst="rect">
            <a:avLst/>
          </a:prstGeom>
          <a:noFill/>
        </p:spPr>
        <p:txBody>
          <a:bodyPr wrap="none" rtlCol="0">
            <a:spAutoFit/>
          </a:bodyPr>
          <a:lstStyle/>
          <a:p>
            <a:r>
              <a:rPr lang="en-US" sz="3200" dirty="0" smtClean="0">
                <a:solidFill>
                  <a:srgbClr val="C00000"/>
                </a:solidFill>
                <a:latin typeface="Arial Rounded MT Bold" panose="020F0704030504030204" pitchFamily="34" charset="0"/>
              </a:rPr>
              <a:t>E</a:t>
            </a:r>
            <a:endParaRPr lang="en-US" sz="3200" dirty="0">
              <a:solidFill>
                <a:srgbClr val="C00000"/>
              </a:solidFill>
              <a:latin typeface="Arial Rounded MT Bold" panose="020F0704030504030204" pitchFamily="34" charset="0"/>
            </a:endParaRPr>
          </a:p>
        </p:txBody>
      </p:sp>
      <p:cxnSp>
        <p:nvCxnSpPr>
          <p:cNvPr id="35" name="Straight Connector 34"/>
          <p:cNvCxnSpPr/>
          <p:nvPr/>
        </p:nvCxnSpPr>
        <p:spPr>
          <a:xfrm flipH="1" flipV="1">
            <a:off x="6797656" y="2971800"/>
            <a:ext cx="1159314" cy="58477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338876" y="2638061"/>
            <a:ext cx="458780" cy="584775"/>
          </a:xfrm>
          <a:prstGeom prst="rect">
            <a:avLst/>
          </a:prstGeom>
          <a:noFill/>
        </p:spPr>
        <p:txBody>
          <a:bodyPr wrap="none" rtlCol="0">
            <a:spAutoFit/>
          </a:bodyPr>
          <a:lstStyle/>
          <a:p>
            <a:r>
              <a:rPr lang="en-US" sz="3200" dirty="0">
                <a:solidFill>
                  <a:srgbClr val="C00000"/>
                </a:solidFill>
                <a:latin typeface="Arial Rounded MT Bold" panose="020F0704030504030204" pitchFamily="34" charset="0"/>
              </a:rPr>
              <a:t>S</a:t>
            </a:r>
          </a:p>
        </p:txBody>
      </p:sp>
      <p:sp>
        <p:nvSpPr>
          <p:cNvPr id="39" name="TextBox 38"/>
          <p:cNvSpPr txBox="1"/>
          <p:nvPr/>
        </p:nvSpPr>
        <p:spPr>
          <a:xfrm>
            <a:off x="7954707" y="3429000"/>
            <a:ext cx="497252" cy="584775"/>
          </a:xfrm>
          <a:prstGeom prst="rect">
            <a:avLst/>
          </a:prstGeom>
          <a:noFill/>
        </p:spPr>
        <p:txBody>
          <a:bodyPr wrap="none" rtlCol="0">
            <a:spAutoFit/>
          </a:bodyPr>
          <a:lstStyle/>
          <a:p>
            <a:r>
              <a:rPr lang="en-US" sz="3200" dirty="0" smtClean="0">
                <a:solidFill>
                  <a:srgbClr val="C00000"/>
                </a:solidFill>
                <a:latin typeface="Arial Rounded MT Bold" panose="020F0704030504030204" pitchFamily="34" charset="0"/>
              </a:rPr>
              <a:t>N</a:t>
            </a:r>
            <a:endParaRPr lang="en-US" sz="3200" dirty="0">
              <a:solidFill>
                <a:srgbClr val="C00000"/>
              </a:solidFill>
              <a:latin typeface="Arial Rounded MT Bold" panose="020F0704030504030204" pitchFamily="34" charset="0"/>
            </a:endParaRPr>
          </a:p>
        </p:txBody>
      </p:sp>
    </p:spTree>
    <p:extLst>
      <p:ext uri="{BB962C8B-B14F-4D97-AF65-F5344CB8AC3E}">
        <p14:creationId xmlns:p14="http://schemas.microsoft.com/office/powerpoint/2010/main" val="332850206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up)">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25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25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25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25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25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250"/>
                                        <p:tgtEl>
                                          <p:spTgt spid="39"/>
                                        </p:tgtEl>
                                      </p:cBhvr>
                                    </p:animEffect>
                                  </p:childTnLst>
                                </p:cTn>
                              </p:par>
                            </p:childTnLst>
                          </p:cTn>
                        </p:par>
                        <p:par>
                          <p:cTn id="52" fill="hold">
                            <p:stCondLst>
                              <p:cond delay="1250"/>
                            </p:stCondLst>
                            <p:childTnLst>
                              <p:par>
                                <p:cTn id="53" presetID="10" presetClass="entr" presetSubtype="0" fill="hold" grpId="0" nodeType="afterEffect">
                                  <p:stCondLst>
                                    <p:cond delay="150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22" grpId="0"/>
      <p:bldP spid="23" grpId="0"/>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 y="4427271"/>
            <a:ext cx="2970594" cy="21206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1" y="0"/>
            <a:ext cx="9067365" cy="6800524"/>
          </a:xfrm>
          <a:prstGeom prst="rect">
            <a:avLst/>
          </a:prstGeom>
        </p:spPr>
      </p:pic>
      <p:sp>
        <p:nvSpPr>
          <p:cNvPr id="4"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32</a:t>
            </a:fld>
            <a:endParaRPr lang="en-US" altLang="en-US" sz="1400" dirty="0">
              <a:solidFill>
                <a:schemeClr val="tx1"/>
              </a:solidFill>
              <a:latin typeface="Times New Roman" panose="02020603050405020304" pitchFamily="18" charset="0"/>
            </a:endParaRPr>
          </a:p>
        </p:txBody>
      </p:sp>
      <p:sp>
        <p:nvSpPr>
          <p:cNvPr id="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139211542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6" y="111488"/>
            <a:ext cx="9149256" cy="6641682"/>
          </a:xfrm>
          <a:prstGeom prst="rect">
            <a:avLst/>
          </a:prstGeom>
        </p:spPr>
      </p:pic>
      <p:sp>
        <p:nvSpPr>
          <p:cNvPr id="3"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33</a:t>
            </a:fld>
            <a:endParaRPr lang="en-US" altLang="en-US" sz="1400" dirty="0">
              <a:solidFill>
                <a:schemeClr val="tx1"/>
              </a:solidFill>
              <a:latin typeface="Times New Roman" panose="02020603050405020304" pitchFamily="18" charset="0"/>
            </a:endParaRPr>
          </a:p>
        </p:txBody>
      </p:sp>
      <p:sp>
        <p:nvSpPr>
          <p:cNvPr id="4"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372042101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34</a:t>
            </a:fld>
            <a:endParaRPr lang="en-US" altLang="en-US" sz="1400" dirty="0">
              <a:solidFill>
                <a:schemeClr val="tx1"/>
              </a:solidFill>
              <a:latin typeface="Times New Roman" panose="02020603050405020304" pitchFamily="18" charset="0"/>
            </a:endParaRPr>
          </a:p>
        </p:txBody>
      </p:sp>
      <p:sp>
        <p:nvSpPr>
          <p:cNvPr id="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268488467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8" y="-9854"/>
            <a:ext cx="9157138" cy="6867854"/>
          </a:xfrm>
          <a:prstGeom prst="rect">
            <a:avLst/>
          </a:prstGeom>
        </p:spPr>
      </p:pic>
      <p:sp>
        <p:nvSpPr>
          <p:cNvPr id="3"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35</a:t>
            </a:fld>
            <a:endParaRPr lang="en-US" altLang="en-US" sz="1400" dirty="0">
              <a:solidFill>
                <a:schemeClr val="tx1"/>
              </a:solidFill>
              <a:latin typeface="Times New Roman" panose="02020603050405020304" pitchFamily="18" charset="0"/>
            </a:endParaRPr>
          </a:p>
        </p:txBody>
      </p:sp>
      <p:sp>
        <p:nvSpPr>
          <p:cNvPr id="4"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34622275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36</a:t>
            </a:fld>
            <a:endParaRPr lang="en-US" altLang="en-US" sz="1400" dirty="0">
              <a:solidFill>
                <a:schemeClr val="tx1"/>
              </a:solidFill>
              <a:latin typeface="Times New Roman" panose="02020603050405020304" pitchFamily="18" charset="0"/>
            </a:endParaRPr>
          </a:p>
        </p:txBody>
      </p:sp>
      <p:sp>
        <p:nvSpPr>
          <p:cNvPr id="5"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312117548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733800"/>
            <a:ext cx="4136570" cy="2895599"/>
          </a:xfrm>
          <a:prstGeom prst="rect">
            <a:avLst/>
          </a:prstGeom>
        </p:spPr>
      </p:pic>
      <p:sp>
        <p:nvSpPr>
          <p:cNvPr id="2" name="Title 1"/>
          <p:cNvSpPr>
            <a:spLocks noGrp="1"/>
          </p:cNvSpPr>
          <p:nvPr>
            <p:ph type="ctrTitle"/>
          </p:nvPr>
        </p:nvSpPr>
        <p:spPr>
          <a:xfrm>
            <a:off x="0" y="21021"/>
            <a:ext cx="9144000" cy="1274379"/>
          </a:xfrm>
        </p:spPr>
        <p:txBody>
          <a:bodyPr>
            <a:noAutofit/>
          </a:bodyPr>
          <a:lstStyle/>
          <a:p>
            <a:pPr algn="l"/>
            <a:r>
              <a:rPr lang="en-US" sz="4000" dirty="0" smtClean="0">
                <a:solidFill>
                  <a:srgbClr val="808000"/>
                </a:solidFill>
                <a:latin typeface="Arial Rounded MT Bold" panose="020F0704030504030204" pitchFamily="34" charset="0"/>
              </a:rPr>
              <a:t>The Shadow Knows – </a:t>
            </a:r>
            <a:r>
              <a:rPr lang="en-US" sz="4000" dirty="0" smtClean="0">
                <a:solidFill>
                  <a:srgbClr val="808000"/>
                </a:solidFill>
                <a:latin typeface="Arial Rounded MT Bold" panose="020F0704030504030204" pitchFamily="34" charset="0"/>
              </a:rPr>
              <a:t>Determining</a:t>
            </a:r>
            <a:br>
              <a:rPr lang="en-US" sz="4000" dirty="0" smtClean="0">
                <a:solidFill>
                  <a:srgbClr val="808000"/>
                </a:solidFill>
                <a:latin typeface="Arial Rounded MT Bold" panose="020F0704030504030204" pitchFamily="34" charset="0"/>
              </a:rPr>
            </a:br>
            <a:r>
              <a:rPr lang="en-US" sz="4000" dirty="0" smtClean="0">
                <a:solidFill>
                  <a:srgbClr val="808000"/>
                </a:solidFill>
                <a:latin typeface="Arial Rounded MT Bold" panose="020F0704030504030204" pitchFamily="34" charset="0"/>
              </a:rPr>
              <a:t>                      North</a:t>
            </a:r>
            <a:endParaRPr lang="en-US" sz="4000" dirty="0">
              <a:solidFill>
                <a:srgbClr val="808000"/>
              </a:solidFill>
              <a:latin typeface="Arial Rounded MT Bold" panose="020F0704030504030204" pitchFamily="34" charset="0"/>
            </a:endParaRPr>
          </a:p>
        </p:txBody>
      </p:sp>
      <p:sp>
        <p:nvSpPr>
          <p:cNvPr id="3" name="Subtitle 2"/>
          <p:cNvSpPr>
            <a:spLocks noGrp="1"/>
          </p:cNvSpPr>
          <p:nvPr>
            <p:ph type="subTitle" idx="1"/>
          </p:nvPr>
        </p:nvSpPr>
        <p:spPr>
          <a:xfrm>
            <a:off x="304800" y="1143000"/>
            <a:ext cx="4432300" cy="1752600"/>
          </a:xfrm>
        </p:spPr>
        <p:txBody>
          <a:bodyPr>
            <a:noAutofit/>
          </a:bodyPr>
          <a:lstStyle/>
          <a:p>
            <a:pPr algn="l"/>
            <a:r>
              <a:rPr lang="en-US" sz="2000" dirty="0" smtClean="0">
                <a:solidFill>
                  <a:srgbClr val="663300"/>
                </a:solidFill>
                <a:latin typeface="Comic Sans MS" panose="030F0702030302020204" pitchFamily="66" charset="0"/>
              </a:rPr>
              <a:t>Returning to the bollard, </a:t>
            </a:r>
            <a:r>
              <a:rPr lang="en-US" sz="2000" dirty="0" smtClean="0">
                <a:solidFill>
                  <a:srgbClr val="663300"/>
                </a:solidFill>
                <a:latin typeface="Comic Sans MS" panose="030F0702030302020204" pitchFamily="66" charset="0"/>
              </a:rPr>
              <a:t>the </a:t>
            </a:r>
            <a:r>
              <a:rPr lang="en-US" sz="2000" b="1" dirty="0" smtClean="0">
                <a:solidFill>
                  <a:srgbClr val="663300"/>
                </a:solidFill>
                <a:latin typeface="Comic Sans MS" panose="030F0702030302020204" pitchFamily="66" charset="0"/>
              </a:rPr>
              <a:t>clock face rule</a:t>
            </a:r>
            <a:r>
              <a:rPr lang="en-US" sz="2000" dirty="0" smtClean="0">
                <a:solidFill>
                  <a:srgbClr val="663300"/>
                </a:solidFill>
                <a:latin typeface="Comic Sans MS" panose="030F0702030302020204" pitchFamily="66" charset="0"/>
              </a:rPr>
              <a:t> </a:t>
            </a:r>
            <a:r>
              <a:rPr lang="en-US" sz="2000" dirty="0" smtClean="0">
                <a:solidFill>
                  <a:srgbClr val="663300"/>
                </a:solidFill>
                <a:latin typeface="Comic Sans MS" panose="030F0702030302020204" pitchFamily="66" charset="0"/>
              </a:rPr>
              <a:t>can be applied to the shadow. </a:t>
            </a:r>
            <a:r>
              <a:rPr lang="en-US" sz="2000" dirty="0" smtClean="0">
                <a:solidFill>
                  <a:srgbClr val="663300"/>
                </a:solidFill>
                <a:latin typeface="Comic Sans MS" panose="030F0702030302020204" pitchFamily="66" charset="0"/>
              </a:rPr>
              <a:t>The </a:t>
            </a:r>
            <a:r>
              <a:rPr lang="en-US" sz="2000" dirty="0" smtClean="0">
                <a:solidFill>
                  <a:srgbClr val="663300"/>
                </a:solidFill>
                <a:latin typeface="Comic Sans MS" panose="030F0702030302020204" pitchFamily="66" charset="0"/>
              </a:rPr>
              <a:t>photo was take at 2:00 </a:t>
            </a:r>
            <a:r>
              <a:rPr lang="en-US" sz="2000" dirty="0" smtClean="0">
                <a:solidFill>
                  <a:srgbClr val="663300"/>
                </a:solidFill>
                <a:latin typeface="Comic Sans MS" panose="030F0702030302020204" pitchFamily="66" charset="0"/>
              </a:rPr>
              <a:t>p.m. </a:t>
            </a:r>
            <a:r>
              <a:rPr lang="en-US" sz="2000" dirty="0" smtClean="0">
                <a:solidFill>
                  <a:srgbClr val="663300"/>
                </a:solidFill>
                <a:latin typeface="Comic Sans MS" panose="030F0702030302020204" pitchFamily="66" charset="0"/>
              </a:rPr>
              <a:t>in </a:t>
            </a:r>
            <a:r>
              <a:rPr lang="en-US" sz="2000" dirty="0" smtClean="0">
                <a:solidFill>
                  <a:srgbClr val="663300"/>
                </a:solidFill>
                <a:latin typeface="Comic Sans MS" panose="030F0702030302020204" pitchFamily="66" charset="0"/>
              </a:rPr>
              <a:t>late </a:t>
            </a:r>
            <a:r>
              <a:rPr lang="en-US" sz="2000" dirty="0" smtClean="0">
                <a:solidFill>
                  <a:srgbClr val="663300"/>
                </a:solidFill>
                <a:latin typeface="Comic Sans MS" panose="030F0702030302020204" pitchFamily="66" charset="0"/>
              </a:rPr>
              <a:t>January. </a:t>
            </a:r>
            <a:r>
              <a:rPr lang="en-US" sz="1200" dirty="0" smtClean="0">
                <a:solidFill>
                  <a:srgbClr val="663300"/>
                </a:solidFill>
                <a:latin typeface="Comic Sans MS" panose="030F0702030302020204" pitchFamily="66" charset="0"/>
              </a:rPr>
              <a:t>(</a:t>
            </a:r>
            <a:r>
              <a:rPr lang="en-US" sz="1200" dirty="0">
                <a:solidFill>
                  <a:srgbClr val="663300"/>
                </a:solidFill>
                <a:latin typeface="Comic Sans MS" panose="030F0702030302020204" pitchFamily="66" charset="0"/>
              </a:rPr>
              <a:t>click </a:t>
            </a:r>
            <a:r>
              <a:rPr lang="en-US" sz="1200" dirty="0" smtClean="0">
                <a:solidFill>
                  <a:srgbClr val="663300"/>
                </a:solidFill>
                <a:latin typeface="Comic Sans MS" panose="030F0702030302020204" pitchFamily="66" charset="0"/>
              </a:rPr>
              <a:t>to advance)</a:t>
            </a:r>
            <a:endParaRPr lang="en-US" sz="2000" dirty="0" smtClean="0">
              <a:solidFill>
                <a:srgbClr val="663300"/>
              </a:solidFill>
              <a:latin typeface="Comic Sans MS" panose="030F0702030302020204" pitchFamily="66" charset="0"/>
            </a:endParaRPr>
          </a:p>
          <a:p>
            <a:pPr marL="457200" indent="-457200" algn="l">
              <a:buAutoNum type="arabicParenR"/>
            </a:pPr>
            <a:r>
              <a:rPr lang="en-US" sz="2000" dirty="0" smtClean="0">
                <a:solidFill>
                  <a:srgbClr val="663300"/>
                </a:solidFill>
                <a:latin typeface="Comic Sans MS" panose="030F0702030302020204" pitchFamily="66" charset="0"/>
              </a:rPr>
              <a:t>The Bollard </a:t>
            </a:r>
            <a:r>
              <a:rPr lang="en-US" sz="2000" dirty="0" smtClean="0">
                <a:solidFill>
                  <a:srgbClr val="663300"/>
                </a:solidFill>
                <a:latin typeface="Comic Sans MS" panose="030F0702030302020204" pitchFamily="66" charset="0"/>
              </a:rPr>
              <a:t>casts a shadow; it is 2:00 p.m</a:t>
            </a:r>
            <a:r>
              <a:rPr lang="en-US" sz="2000" dirty="0" smtClean="0">
                <a:solidFill>
                  <a:srgbClr val="663300"/>
                </a:solidFill>
                <a:latin typeface="Comic Sans MS" panose="030F0702030302020204" pitchFamily="66" charset="0"/>
              </a:rPr>
              <a:t>. </a:t>
            </a:r>
            <a:r>
              <a:rPr lang="en-US" sz="1200" dirty="0" smtClean="0">
                <a:solidFill>
                  <a:srgbClr val="663300"/>
                </a:solidFill>
                <a:latin typeface="Comic Sans MS" panose="030F0702030302020204" pitchFamily="66" charset="0"/>
              </a:rPr>
              <a:t>(click to advance)</a:t>
            </a:r>
          </a:p>
          <a:p>
            <a:pPr marL="457200" indent="-457200" algn="l">
              <a:buAutoNum type="arabicParenR"/>
            </a:pPr>
            <a:r>
              <a:rPr lang="en-US" sz="2000" dirty="0" smtClean="0">
                <a:solidFill>
                  <a:srgbClr val="663300"/>
                </a:solidFill>
                <a:latin typeface="Comic Sans MS" panose="030F0702030302020204" pitchFamily="66" charset="0"/>
              </a:rPr>
              <a:t>Draw a line through the shadow and </a:t>
            </a:r>
            <a:r>
              <a:rPr lang="en-US" sz="2000" dirty="0" smtClean="0">
                <a:solidFill>
                  <a:srgbClr val="663300"/>
                </a:solidFill>
                <a:latin typeface="Comic Sans MS" panose="030F0702030302020204" pitchFamily="66" charset="0"/>
              </a:rPr>
              <a:t>continue it toward the sun. This is the hour hand. </a:t>
            </a:r>
            <a:br>
              <a:rPr lang="en-US" sz="2000" dirty="0" smtClean="0">
                <a:solidFill>
                  <a:srgbClr val="663300"/>
                </a:solidFill>
                <a:latin typeface="Comic Sans MS" panose="030F0702030302020204" pitchFamily="66" charset="0"/>
              </a:rPr>
            </a:br>
            <a:r>
              <a:rPr lang="en-US" sz="1200" dirty="0" smtClean="0">
                <a:solidFill>
                  <a:srgbClr val="663300"/>
                </a:solidFill>
                <a:latin typeface="Comic Sans MS" panose="030F0702030302020204" pitchFamily="66" charset="0"/>
              </a:rPr>
              <a:t>(click to advance)</a:t>
            </a:r>
            <a:endParaRPr lang="en-US" sz="2000" dirty="0" smtClean="0">
              <a:solidFill>
                <a:srgbClr val="663300"/>
              </a:solidFill>
              <a:latin typeface="Comic Sans MS" panose="030F0702030302020204" pitchFamily="66" charset="0"/>
            </a:endParaRPr>
          </a:p>
          <a:p>
            <a:pPr marL="457200" indent="-457200" algn="l">
              <a:buAutoNum type="arabicParenR"/>
            </a:pPr>
            <a:r>
              <a:rPr lang="en-US" sz="2000" dirty="0" smtClean="0">
                <a:solidFill>
                  <a:srgbClr val="663300"/>
                </a:solidFill>
                <a:latin typeface="Comic Sans MS" panose="030F0702030302020204" pitchFamily="66" charset="0"/>
              </a:rPr>
              <a:t>Determine 12:00</a:t>
            </a:r>
            <a:r>
              <a:rPr lang="en-US" sz="2000" dirty="0" smtClean="0">
                <a:solidFill>
                  <a:srgbClr val="663300"/>
                </a:solidFill>
                <a:latin typeface="Comic Sans MS" panose="030F0702030302020204" pitchFamily="66" charset="0"/>
              </a:rPr>
              <a:t>Superimpose the 12:00 o’clock line. </a:t>
            </a:r>
            <a:r>
              <a:rPr lang="en-US" sz="1200" dirty="0" smtClean="0">
                <a:solidFill>
                  <a:srgbClr val="663300"/>
                </a:solidFill>
                <a:latin typeface="Comic Sans MS" panose="030F0702030302020204" pitchFamily="66" charset="0"/>
              </a:rPr>
              <a:t>(</a:t>
            </a:r>
            <a:r>
              <a:rPr lang="en-US" sz="1200" dirty="0">
                <a:solidFill>
                  <a:srgbClr val="663300"/>
                </a:solidFill>
                <a:latin typeface="Comic Sans MS" panose="030F0702030302020204" pitchFamily="66" charset="0"/>
              </a:rPr>
              <a:t>click to advance)</a:t>
            </a:r>
            <a:endParaRPr lang="en-US" sz="2000" dirty="0" smtClean="0">
              <a:solidFill>
                <a:srgbClr val="663300"/>
              </a:solidFill>
              <a:latin typeface="Comic Sans MS" panose="030F0702030302020204" pitchFamily="66" charset="0"/>
            </a:endParaRPr>
          </a:p>
          <a:p>
            <a:pPr marL="457200" indent="-457200" algn="l">
              <a:buAutoNum type="arabicParenR"/>
            </a:pPr>
            <a:r>
              <a:rPr lang="en-US" sz="2000" dirty="0" smtClean="0">
                <a:solidFill>
                  <a:srgbClr val="663300"/>
                </a:solidFill>
                <a:latin typeface="Comic Sans MS" panose="030F0702030302020204" pitchFamily="66" charset="0"/>
              </a:rPr>
              <a:t>Bisect the angle made by the 2:00 </a:t>
            </a:r>
            <a:r>
              <a:rPr lang="en-US" sz="2000" dirty="0">
                <a:solidFill>
                  <a:srgbClr val="663300"/>
                </a:solidFill>
                <a:latin typeface="Comic Sans MS" panose="030F0702030302020204" pitchFamily="66" charset="0"/>
              </a:rPr>
              <a:t> </a:t>
            </a:r>
            <a:r>
              <a:rPr lang="en-US" sz="2000" dirty="0" smtClean="0">
                <a:solidFill>
                  <a:srgbClr val="663300"/>
                </a:solidFill>
                <a:latin typeface="Comic Sans MS" panose="030F0702030302020204" pitchFamily="66" charset="0"/>
              </a:rPr>
              <a:t>and 12:00 lines. This is the N/S line </a:t>
            </a:r>
            <a:r>
              <a:rPr lang="en-US" sz="1200" dirty="0">
                <a:solidFill>
                  <a:srgbClr val="663300"/>
                </a:solidFill>
                <a:latin typeface="Comic Sans MS" panose="030F0702030302020204" pitchFamily="66" charset="0"/>
              </a:rPr>
              <a:t>(click to advance)</a:t>
            </a:r>
            <a:endParaRPr lang="en-US" sz="2000" dirty="0" smtClean="0">
              <a:solidFill>
                <a:srgbClr val="663300"/>
              </a:solidFill>
              <a:latin typeface="Comic Sans MS" panose="030F0702030302020204" pitchFamily="66" charset="0"/>
            </a:endParaRPr>
          </a:p>
          <a:p>
            <a:pPr marL="457200" indent="-457200" algn="l">
              <a:buFont typeface="Arial" panose="020B0604020202020204" pitchFamily="34" charset="0"/>
              <a:buAutoNum type="arabicParenR"/>
            </a:pPr>
            <a:r>
              <a:rPr lang="en-US" sz="2000" dirty="0" smtClean="0">
                <a:solidFill>
                  <a:srgbClr val="663300"/>
                </a:solidFill>
                <a:latin typeface="Comic Sans MS" panose="030F0702030302020204" pitchFamily="66" charset="0"/>
              </a:rPr>
              <a:t>Determine </a:t>
            </a:r>
            <a:r>
              <a:rPr lang="en-US" sz="2000" dirty="0" smtClean="0">
                <a:solidFill>
                  <a:srgbClr val="663300"/>
                </a:solidFill>
                <a:latin typeface="Comic Sans MS" panose="030F0702030302020204" pitchFamily="66" charset="0"/>
              </a:rPr>
              <a:t>North</a:t>
            </a:r>
            <a:endParaRPr lang="en-US" sz="1200" dirty="0">
              <a:solidFill>
                <a:srgbClr val="663300"/>
              </a:solidFill>
              <a:latin typeface="Comic Sans MS" panose="030F0702030302020204" pitchFamily="66" charset="0"/>
            </a:endParaRPr>
          </a:p>
        </p:txBody>
      </p:sp>
      <p:sp>
        <p:nvSpPr>
          <p:cNvPr id="6"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37</a:t>
            </a:fld>
            <a:endParaRPr lang="en-US" altLang="en-US" sz="1400" dirty="0">
              <a:solidFill>
                <a:schemeClr val="tx1"/>
              </a:solidFill>
              <a:latin typeface="Times New Roman" panose="02020603050405020304" pitchFamily="18" charset="0"/>
            </a:endParaRPr>
          </a:p>
        </p:txBody>
      </p:sp>
      <p:sp>
        <p:nvSpPr>
          <p:cNvPr id="7"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graphicFrame>
        <p:nvGraphicFramePr>
          <p:cNvPr id="10" name="Object 9"/>
          <p:cNvGraphicFramePr>
            <a:graphicFrameLocks noChangeAspect="1"/>
          </p:cNvGraphicFramePr>
          <p:nvPr>
            <p:extLst>
              <p:ext uri="{D42A27DB-BD31-4B8C-83A1-F6EECF244321}">
                <p14:modId xmlns:p14="http://schemas.microsoft.com/office/powerpoint/2010/main" val="3700450544"/>
              </p:ext>
            </p:extLst>
          </p:nvPr>
        </p:nvGraphicFramePr>
        <p:xfrm>
          <a:off x="4737100" y="838201"/>
          <a:ext cx="4294976" cy="2870200"/>
        </p:xfrm>
        <a:graphic>
          <a:graphicData uri="http://schemas.openxmlformats.org/presentationml/2006/ole">
            <mc:AlternateContent xmlns:mc="http://schemas.openxmlformats.org/markup-compatibility/2006">
              <mc:Choice xmlns:v="urn:schemas-microsoft-com:vml" Requires="v">
                <p:oleObj spid="_x0000_s7192" name="CorelDRAW" r:id="rId4" imgW="3302000" imgH="2207284" progId="CorelDRAW.Graphic.14">
                  <p:embed/>
                </p:oleObj>
              </mc:Choice>
              <mc:Fallback>
                <p:oleObj name="CorelDRAW" r:id="rId4" imgW="3302000" imgH="2207284" progId="CorelDRAW.Graphic.14">
                  <p:embed/>
                  <p:pic>
                    <p:nvPicPr>
                      <p:cNvPr id="0" name=""/>
                      <p:cNvPicPr/>
                      <p:nvPr/>
                    </p:nvPicPr>
                    <p:blipFill>
                      <a:blip r:embed="rId5"/>
                      <a:stretch>
                        <a:fillRect/>
                      </a:stretch>
                    </p:blipFill>
                    <p:spPr>
                      <a:xfrm>
                        <a:off x="4737100" y="838201"/>
                        <a:ext cx="4294976" cy="2870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06507763"/>
              </p:ext>
            </p:extLst>
          </p:nvPr>
        </p:nvGraphicFramePr>
        <p:xfrm>
          <a:off x="4737100" y="838201"/>
          <a:ext cx="4313978" cy="2882899"/>
        </p:xfrm>
        <a:graphic>
          <a:graphicData uri="http://schemas.openxmlformats.org/presentationml/2006/ole">
            <mc:AlternateContent xmlns:mc="http://schemas.openxmlformats.org/markup-compatibility/2006">
              <mc:Choice xmlns:v="urn:schemas-microsoft-com:vml" Requires="v">
                <p:oleObj spid="_x0000_s7193" name="CorelDRAW" r:id="rId6" imgW="3302000" imgH="2207284" progId="CorelDRAW.Graphic.14">
                  <p:embed/>
                </p:oleObj>
              </mc:Choice>
              <mc:Fallback>
                <p:oleObj name="CorelDRAW" r:id="rId6" imgW="3302000" imgH="2207284" progId="CorelDRAW.Graphic.14">
                  <p:embed/>
                  <p:pic>
                    <p:nvPicPr>
                      <p:cNvPr id="0" name=""/>
                      <p:cNvPicPr/>
                      <p:nvPr/>
                    </p:nvPicPr>
                    <p:blipFill>
                      <a:blip r:embed="rId7"/>
                      <a:stretch>
                        <a:fillRect/>
                      </a:stretch>
                    </p:blipFill>
                    <p:spPr>
                      <a:xfrm>
                        <a:off x="4737100" y="838201"/>
                        <a:ext cx="4313978" cy="2882899"/>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567283903"/>
              </p:ext>
            </p:extLst>
          </p:nvPr>
        </p:nvGraphicFramePr>
        <p:xfrm>
          <a:off x="4737100" y="838201"/>
          <a:ext cx="4294974" cy="2870199"/>
        </p:xfrm>
        <a:graphic>
          <a:graphicData uri="http://schemas.openxmlformats.org/presentationml/2006/ole">
            <mc:AlternateContent xmlns:mc="http://schemas.openxmlformats.org/markup-compatibility/2006">
              <mc:Choice xmlns:v="urn:schemas-microsoft-com:vml" Requires="v">
                <p:oleObj spid="_x0000_s7194" name="CorelDRAW" r:id="rId8" imgW="3302000" imgH="2207284" progId="CorelDRAW.Graphic.14">
                  <p:embed/>
                </p:oleObj>
              </mc:Choice>
              <mc:Fallback>
                <p:oleObj name="CorelDRAW" r:id="rId8" imgW="3302000" imgH="2207284" progId="CorelDRAW.Graphic.14">
                  <p:embed/>
                  <p:pic>
                    <p:nvPicPr>
                      <p:cNvPr id="0" name=""/>
                      <p:cNvPicPr/>
                      <p:nvPr/>
                    </p:nvPicPr>
                    <p:blipFill>
                      <a:blip r:embed="rId9"/>
                      <a:stretch>
                        <a:fillRect/>
                      </a:stretch>
                    </p:blipFill>
                    <p:spPr>
                      <a:xfrm>
                        <a:off x="4737100" y="838201"/>
                        <a:ext cx="4294974" cy="2870199"/>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43132293"/>
              </p:ext>
            </p:extLst>
          </p:nvPr>
        </p:nvGraphicFramePr>
        <p:xfrm>
          <a:off x="4775199" y="838200"/>
          <a:ext cx="4254589" cy="2843211"/>
        </p:xfrm>
        <a:graphic>
          <a:graphicData uri="http://schemas.openxmlformats.org/presentationml/2006/ole">
            <mc:AlternateContent xmlns:mc="http://schemas.openxmlformats.org/markup-compatibility/2006">
              <mc:Choice xmlns:v="urn:schemas-microsoft-com:vml" Requires="v">
                <p:oleObj spid="_x0000_s7195" name="CorelDRAW" r:id="rId10" imgW="3302000" imgH="2207284" progId="CorelDRAW.Graphic.14">
                  <p:embed/>
                </p:oleObj>
              </mc:Choice>
              <mc:Fallback>
                <p:oleObj name="CorelDRAW" r:id="rId10" imgW="3302000" imgH="2207284" progId="CorelDRAW.Graphic.14">
                  <p:embed/>
                  <p:pic>
                    <p:nvPicPr>
                      <p:cNvPr id="0" name=""/>
                      <p:cNvPicPr/>
                      <p:nvPr/>
                    </p:nvPicPr>
                    <p:blipFill>
                      <a:blip r:embed="rId11"/>
                      <a:stretch>
                        <a:fillRect/>
                      </a:stretch>
                    </p:blipFill>
                    <p:spPr>
                      <a:xfrm>
                        <a:off x="4775199" y="838200"/>
                        <a:ext cx="4254589" cy="2843211"/>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68491304"/>
              </p:ext>
            </p:extLst>
          </p:nvPr>
        </p:nvGraphicFramePr>
        <p:xfrm>
          <a:off x="4753908" y="838199"/>
          <a:ext cx="4294977" cy="2870201"/>
        </p:xfrm>
        <a:graphic>
          <a:graphicData uri="http://schemas.openxmlformats.org/presentationml/2006/ole">
            <mc:AlternateContent xmlns:mc="http://schemas.openxmlformats.org/markup-compatibility/2006">
              <mc:Choice xmlns:v="urn:schemas-microsoft-com:vml" Requires="v">
                <p:oleObj spid="_x0000_s7196" name="CorelDRAW" r:id="rId12" imgW="3302000" imgH="2207284" progId="CorelDRAW.Graphic.14">
                  <p:embed/>
                </p:oleObj>
              </mc:Choice>
              <mc:Fallback>
                <p:oleObj name="CorelDRAW" r:id="rId12" imgW="3302000" imgH="2207284" progId="CorelDRAW.Graphic.14">
                  <p:embed/>
                  <p:pic>
                    <p:nvPicPr>
                      <p:cNvPr id="0" name=""/>
                      <p:cNvPicPr/>
                      <p:nvPr/>
                    </p:nvPicPr>
                    <p:blipFill>
                      <a:blip r:embed="rId13"/>
                      <a:stretch>
                        <a:fillRect/>
                      </a:stretch>
                    </p:blipFill>
                    <p:spPr>
                      <a:xfrm>
                        <a:off x="4753908" y="838199"/>
                        <a:ext cx="4294977" cy="2870201"/>
                      </a:xfrm>
                      <a:prstGeom prst="rect">
                        <a:avLst/>
                      </a:prstGeom>
                    </p:spPr>
                  </p:pic>
                </p:oleObj>
              </mc:Fallback>
            </mc:AlternateContent>
          </a:graphicData>
        </a:graphic>
      </p:graphicFrame>
    </p:spTree>
    <p:extLst>
      <p:ext uri="{BB962C8B-B14F-4D97-AF65-F5344CB8AC3E}">
        <p14:creationId xmlns:p14="http://schemas.microsoft.com/office/powerpoint/2010/main" val="32011253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1250"/>
                            </p:stCondLst>
                            <p:childTnLst>
                              <p:par>
                                <p:cTn id="9" presetID="22" presetClass="entr" presetSubtype="1"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nodeType="afterEffect">
                                  <p:stCondLst>
                                    <p:cond delay="1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75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wipe(up)">
                                      <p:cBhvr>
                                        <p:cTn id="44" dur="500"/>
                                        <p:tgtEl>
                                          <p:spTgt spid="3">
                                            <p:txEl>
                                              <p:pRg st="5" end="5"/>
                                            </p:txEl>
                                          </p:spTgt>
                                        </p:tgtEl>
                                      </p:cBhvr>
                                    </p:animEffect>
                                  </p:childTnLst>
                                </p:cTn>
                              </p:par>
                            </p:childTnLst>
                          </p:cTn>
                        </p:par>
                        <p:par>
                          <p:cTn id="45" fill="hold">
                            <p:stCondLst>
                              <p:cond delay="1250"/>
                            </p:stCondLst>
                            <p:childTnLst>
                              <p:par>
                                <p:cTn id="46" presetID="10" presetClass="entr" presetSubtype="0" fill="hold" grpId="0" nodeType="afterEffect">
                                  <p:stCondLst>
                                    <p:cond delay="150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cstate="print">
            <a:extLst>
              <a:ext uri="{BEBA8EAE-BF5A-486C-A8C5-ECC9F3942E4B}">
                <a14:imgProps xmlns:a14="http://schemas.microsoft.com/office/drawing/2010/main">
                  <a14:imgLayer r:embed="rId4">
                    <a14:imgEffect>
                      <a14:sharpenSoften amount="-80000"/>
                    </a14:imgEffect>
                  </a14:imgLayer>
                </a14:imgProps>
              </a:ext>
              <a:ext uri="{28A0092B-C50C-407E-A947-70E740481C1C}">
                <a14:useLocalDpi xmlns:a14="http://schemas.microsoft.com/office/drawing/2010/main" val="0"/>
              </a:ext>
            </a:extLst>
          </a:blip>
          <a:stretch>
            <a:fillRect/>
          </a:stretch>
        </p:blipFill>
        <p:spPr>
          <a:xfrm>
            <a:off x="4953000" y="3733800"/>
            <a:ext cx="4136570" cy="2895599"/>
          </a:xfrm>
          <a:prstGeom prst="rect">
            <a:avLst/>
          </a:prstGeom>
        </p:spPr>
      </p:pic>
      <p:sp>
        <p:nvSpPr>
          <p:cNvPr id="2" name="Title 1"/>
          <p:cNvSpPr>
            <a:spLocks noGrp="1"/>
          </p:cNvSpPr>
          <p:nvPr>
            <p:ph type="ctrTitle"/>
          </p:nvPr>
        </p:nvSpPr>
        <p:spPr>
          <a:xfrm>
            <a:off x="0" y="21021"/>
            <a:ext cx="9144000" cy="933063"/>
          </a:xfrm>
        </p:spPr>
        <p:txBody>
          <a:bodyPr>
            <a:noAutofit/>
          </a:bodyPr>
          <a:lstStyle/>
          <a:p>
            <a:r>
              <a:rPr lang="en-US" sz="4000" dirty="0" smtClean="0">
                <a:solidFill>
                  <a:srgbClr val="808000"/>
                </a:solidFill>
                <a:latin typeface="Arial Rounded MT Bold" panose="020F0704030504030204" pitchFamily="34" charset="0"/>
              </a:rPr>
              <a:t>Using the Shadow Works Too:</a:t>
            </a:r>
            <a:endParaRPr lang="en-US" sz="4000" dirty="0">
              <a:solidFill>
                <a:srgbClr val="808000"/>
              </a:solidFill>
              <a:latin typeface="Arial Rounded MT Bold" panose="020F0704030504030204" pitchFamily="34" charset="0"/>
            </a:endParaRPr>
          </a:p>
        </p:txBody>
      </p:sp>
      <p:sp>
        <p:nvSpPr>
          <p:cNvPr id="3" name="Subtitle 2"/>
          <p:cNvSpPr>
            <a:spLocks noGrp="1"/>
          </p:cNvSpPr>
          <p:nvPr>
            <p:ph type="subTitle" idx="1"/>
          </p:nvPr>
        </p:nvSpPr>
        <p:spPr>
          <a:xfrm>
            <a:off x="298586" y="1143000"/>
            <a:ext cx="4372908" cy="1752600"/>
          </a:xfrm>
        </p:spPr>
        <p:txBody>
          <a:bodyPr>
            <a:noAutofit/>
          </a:bodyPr>
          <a:lstStyle/>
          <a:p>
            <a:pPr marL="457200" indent="-457200" algn="l">
              <a:buFont typeface="Arial" panose="020B0604020202020204" pitchFamily="34" charset="0"/>
              <a:buChar char="•"/>
            </a:pPr>
            <a:r>
              <a:rPr lang="en-US" sz="2000" dirty="0" smtClean="0">
                <a:solidFill>
                  <a:srgbClr val="663300"/>
                </a:solidFill>
                <a:latin typeface="Comic Sans MS" panose="030F0702030302020204" pitchFamily="66" charset="0"/>
              </a:rPr>
              <a:t>The 2:00 p.m. and 12:00 </a:t>
            </a:r>
            <a:r>
              <a:rPr lang="en-US" sz="2000" dirty="0">
                <a:solidFill>
                  <a:srgbClr val="663300"/>
                </a:solidFill>
                <a:latin typeface="Comic Sans MS" panose="030F0702030302020204" pitchFamily="66" charset="0"/>
              </a:rPr>
              <a:t>o’clock </a:t>
            </a:r>
            <a:r>
              <a:rPr lang="en-US" sz="2000" dirty="0" smtClean="0">
                <a:solidFill>
                  <a:srgbClr val="663300"/>
                </a:solidFill>
                <a:latin typeface="Comic Sans MS" panose="030F0702030302020204" pitchFamily="66" charset="0"/>
              </a:rPr>
              <a:t>lines creat</a:t>
            </a:r>
            <a:r>
              <a:rPr lang="en-US" sz="2000" dirty="0" smtClean="0">
                <a:solidFill>
                  <a:srgbClr val="663300"/>
                </a:solidFill>
                <a:latin typeface="Comic Sans MS" panose="030F0702030302020204" pitchFamily="66" charset="0"/>
              </a:rPr>
              <a:t>e intersecting lines. The angle is the same on both sides.</a:t>
            </a:r>
            <a:r>
              <a:rPr lang="en-US" sz="2000" dirty="0" smtClean="0">
                <a:solidFill>
                  <a:srgbClr val="663300"/>
                </a:solidFill>
                <a:latin typeface="Comic Sans MS" panose="030F0702030302020204" pitchFamily="66" charset="0"/>
              </a:rPr>
              <a:t> </a:t>
            </a:r>
            <a:r>
              <a:rPr lang="en-US" sz="1200" dirty="0" smtClean="0">
                <a:solidFill>
                  <a:srgbClr val="663300"/>
                </a:solidFill>
                <a:latin typeface="Comic Sans MS" panose="030F0702030302020204" pitchFamily="66" charset="0"/>
              </a:rPr>
              <a:t>(click for clock face)</a:t>
            </a:r>
            <a:endParaRPr lang="en-US" sz="2000" dirty="0" smtClean="0">
              <a:solidFill>
                <a:srgbClr val="663300"/>
              </a:solidFill>
              <a:latin typeface="Comic Sans MS" panose="030F0702030302020204" pitchFamily="66" charset="0"/>
            </a:endParaRPr>
          </a:p>
          <a:p>
            <a:pPr marL="457200" indent="-457200" algn="l">
              <a:buFont typeface="Arial" panose="020B0604020202020204" pitchFamily="34" charset="0"/>
              <a:buChar char="•"/>
            </a:pPr>
            <a:r>
              <a:rPr lang="en-US" sz="2000" dirty="0" smtClean="0">
                <a:solidFill>
                  <a:srgbClr val="663300"/>
                </a:solidFill>
                <a:latin typeface="Comic Sans MS" panose="030F0702030302020204" pitchFamily="66" charset="0"/>
              </a:rPr>
              <a:t>If you use the angle made by the shadow, the bisected angle is actually pointing north. It is a </a:t>
            </a:r>
            <a:r>
              <a:rPr lang="en-US" sz="2000" b="1" dirty="0" smtClean="0">
                <a:solidFill>
                  <a:srgbClr val="663300"/>
                </a:solidFill>
                <a:latin typeface="Comic Sans MS" panose="030F0702030302020204" pitchFamily="66" charset="0"/>
              </a:rPr>
              <a:t>reversal. </a:t>
            </a:r>
            <a:endParaRPr lang="en-US" sz="2000" b="1" dirty="0" smtClean="0">
              <a:solidFill>
                <a:srgbClr val="663300"/>
              </a:solidFill>
              <a:latin typeface="Comic Sans MS" panose="030F0702030302020204" pitchFamily="66" charset="0"/>
            </a:endParaRPr>
          </a:p>
          <a:p>
            <a:pPr marL="457200" indent="-457200" algn="l">
              <a:buFont typeface="Arial" panose="020B0604020202020204" pitchFamily="34" charset="0"/>
              <a:buChar char="•"/>
            </a:pPr>
            <a:r>
              <a:rPr lang="en-US" sz="2000" dirty="0" smtClean="0">
                <a:solidFill>
                  <a:srgbClr val="663300"/>
                </a:solidFill>
                <a:latin typeface="Comic Sans MS" panose="030F0702030302020204" pitchFamily="66" charset="0"/>
              </a:rPr>
              <a:t>Either way it works. </a:t>
            </a:r>
          </a:p>
          <a:p>
            <a:pPr marL="342900" indent="-342900" algn="l">
              <a:buFont typeface="Arial" panose="020B0604020202020204" pitchFamily="34" charset="0"/>
              <a:buChar char="•"/>
            </a:pPr>
            <a:r>
              <a:rPr lang="en-US" sz="2000" dirty="0">
                <a:solidFill>
                  <a:srgbClr val="663300"/>
                </a:solidFill>
                <a:latin typeface="Comic Sans MS" panose="030F0702030302020204" pitchFamily="66" charset="0"/>
              </a:rPr>
              <a:t>The corollary is that if you know the time of day and possess a shadow (e.g. sundial), you can determine north and direction. </a:t>
            </a:r>
          </a:p>
          <a:p>
            <a:pPr marL="342900" indent="-342900" algn="l">
              <a:buFont typeface="Arial" panose="020B0604020202020204" pitchFamily="34" charset="0"/>
              <a:buChar char="•"/>
            </a:pPr>
            <a:r>
              <a:rPr lang="en-US" sz="2000" dirty="0">
                <a:solidFill>
                  <a:srgbClr val="663300"/>
                </a:solidFill>
                <a:latin typeface="Comic Sans MS" panose="030F0702030302020204" pitchFamily="66" charset="0"/>
              </a:rPr>
              <a:t>Even if you can only approximate the time, it works.</a:t>
            </a:r>
            <a:endParaRPr lang="en-US" sz="1200" dirty="0">
              <a:solidFill>
                <a:srgbClr val="663300"/>
              </a:solidFill>
              <a:latin typeface="Comic Sans MS" panose="030F0702030302020204" pitchFamily="66" charset="0"/>
            </a:endParaRPr>
          </a:p>
          <a:p>
            <a:pPr marL="457200" indent="-457200" algn="l">
              <a:buAutoNum type="arabicParenR"/>
            </a:pPr>
            <a:endParaRPr lang="en-US" sz="2000" dirty="0" smtClean="0">
              <a:solidFill>
                <a:srgbClr val="663300"/>
              </a:solidFill>
              <a:latin typeface="Comic Sans MS" panose="030F0702030302020204" pitchFamily="66" charset="0"/>
            </a:endParaRPr>
          </a:p>
        </p:txBody>
      </p:sp>
      <p:sp>
        <p:nvSpPr>
          <p:cNvPr id="6"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38</a:t>
            </a:fld>
            <a:endParaRPr lang="en-US" altLang="en-US" sz="1400" dirty="0">
              <a:solidFill>
                <a:schemeClr val="tx1"/>
              </a:solidFill>
              <a:latin typeface="Times New Roman" panose="02020603050405020304" pitchFamily="18" charset="0"/>
            </a:endParaRPr>
          </a:p>
        </p:txBody>
      </p:sp>
      <p:sp>
        <p:nvSpPr>
          <p:cNvPr id="7"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graphicFrame>
        <p:nvGraphicFramePr>
          <p:cNvPr id="15" name="Object 14"/>
          <p:cNvGraphicFramePr>
            <a:graphicFrameLocks noChangeAspect="1"/>
          </p:cNvGraphicFramePr>
          <p:nvPr>
            <p:extLst>
              <p:ext uri="{D42A27DB-BD31-4B8C-83A1-F6EECF244321}">
                <p14:modId xmlns:p14="http://schemas.microsoft.com/office/powerpoint/2010/main" val="2972107761"/>
              </p:ext>
            </p:extLst>
          </p:nvPr>
        </p:nvGraphicFramePr>
        <p:xfrm>
          <a:off x="4753908" y="838199"/>
          <a:ext cx="4294977" cy="2870201"/>
        </p:xfrm>
        <a:graphic>
          <a:graphicData uri="http://schemas.openxmlformats.org/presentationml/2006/ole">
            <mc:AlternateContent xmlns:mc="http://schemas.openxmlformats.org/markup-compatibility/2006">
              <mc:Choice xmlns:v="urn:schemas-microsoft-com:vml" Requires="v">
                <p:oleObj spid="_x0000_s8198" name="CorelDRAW" r:id="rId5" imgW="3302000" imgH="2207284" progId="CorelDRAW.Graphic.14">
                  <p:embed/>
                </p:oleObj>
              </mc:Choice>
              <mc:Fallback>
                <p:oleObj name="CorelDRAW" r:id="rId5" imgW="3302000" imgH="2207284" progId="CorelDRAW.Graphic.14">
                  <p:embed/>
                  <p:pic>
                    <p:nvPicPr>
                      <p:cNvPr id="0" name=""/>
                      <p:cNvPicPr/>
                      <p:nvPr/>
                    </p:nvPicPr>
                    <p:blipFill>
                      <a:blip r:embed="rId6"/>
                      <a:stretch>
                        <a:fillRect/>
                      </a:stretch>
                    </p:blipFill>
                    <p:spPr>
                      <a:xfrm>
                        <a:off x="4753908" y="838199"/>
                        <a:ext cx="4294977" cy="287020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52411454"/>
              </p:ext>
            </p:extLst>
          </p:nvPr>
        </p:nvGraphicFramePr>
        <p:xfrm>
          <a:off x="4766607" y="838199"/>
          <a:ext cx="4294979" cy="2870202"/>
        </p:xfrm>
        <a:graphic>
          <a:graphicData uri="http://schemas.openxmlformats.org/presentationml/2006/ole">
            <mc:AlternateContent xmlns:mc="http://schemas.openxmlformats.org/markup-compatibility/2006">
              <mc:Choice xmlns:v="urn:schemas-microsoft-com:vml" Requires="v">
                <p:oleObj spid="_x0000_s8199" name="CorelDRAW" r:id="rId7" imgW="3302000" imgH="2207284" progId="CorelDRAW.Graphic.14">
                  <p:embed/>
                </p:oleObj>
              </mc:Choice>
              <mc:Fallback>
                <p:oleObj name="CorelDRAW" r:id="rId7" imgW="3302000" imgH="2207284" progId="CorelDRAW.Graphic.14">
                  <p:embed/>
                  <p:pic>
                    <p:nvPicPr>
                      <p:cNvPr id="0" name=""/>
                      <p:cNvPicPr/>
                      <p:nvPr/>
                    </p:nvPicPr>
                    <p:blipFill>
                      <a:blip r:embed="rId8"/>
                      <a:stretch>
                        <a:fillRect/>
                      </a:stretch>
                    </p:blipFill>
                    <p:spPr>
                      <a:xfrm>
                        <a:off x="4766607" y="838199"/>
                        <a:ext cx="4294979" cy="2870202"/>
                      </a:xfrm>
                      <a:prstGeom prst="rect">
                        <a:avLst/>
                      </a:prstGeom>
                    </p:spPr>
                  </p:pic>
                </p:oleObj>
              </mc:Fallback>
            </mc:AlternateContent>
          </a:graphicData>
        </a:graphic>
      </p:graphicFrame>
    </p:spTree>
    <p:extLst>
      <p:ext uri="{BB962C8B-B14F-4D97-AF65-F5344CB8AC3E}">
        <p14:creationId xmlns:p14="http://schemas.microsoft.com/office/powerpoint/2010/main" val="35435305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childTnLst>
                                </p:cTn>
                              </p:par>
                            </p:childTnLst>
                          </p:cTn>
                        </p:par>
                        <p:par>
                          <p:cTn id="16" fill="hold">
                            <p:stCondLst>
                              <p:cond delay="2000"/>
                            </p:stCondLst>
                            <p:childTnLst>
                              <p:par>
                                <p:cTn id="17" presetID="10" presetClass="entr" presetSubtype="0" fill="hold" grpId="0" nodeType="afterEffect">
                                  <p:stCondLst>
                                    <p:cond delay="7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3250"/>
                            </p:stCondLst>
                            <p:childTnLst>
                              <p:par>
                                <p:cTn id="21" presetID="10" presetClass="entr" presetSubtype="0" fill="hold" grpId="0" nodeType="afterEffect">
                                  <p:stCondLst>
                                    <p:cond delay="75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4500"/>
                            </p:stCondLst>
                            <p:childTnLst>
                              <p:par>
                                <p:cTn id="25" presetID="10" presetClass="entr" presetSubtype="0" fill="hold" grpId="0" nodeType="afterEffect">
                                  <p:stCondLst>
                                    <p:cond delay="75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750"/>
                            </p:stCondLst>
                            <p:childTnLst>
                              <p:par>
                                <p:cTn id="29" presetID="10" presetClass="entr" presetSubtype="0" fill="hold" grpId="0" nodeType="afterEffect">
                                  <p:stCondLst>
                                    <p:cond delay="1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a:spLocks noGrp="1"/>
          </p:cNvSpPr>
          <p:nvPr>
            <p:ph type="subTitle" idx="1"/>
          </p:nvPr>
        </p:nvSpPr>
        <p:spPr>
          <a:xfrm>
            <a:off x="3429000" y="990600"/>
            <a:ext cx="5562600" cy="1752600"/>
          </a:xfrm>
        </p:spPr>
        <p:txBody>
          <a:bodyPr>
            <a:noAutofit/>
          </a:bodyPr>
          <a:lstStyle/>
          <a:p>
            <a:pPr marL="1200150" lvl="2" indent="-285750" algn="l">
              <a:buFont typeface="Arial" panose="020B0604020202020204" pitchFamily="34" charset="0"/>
              <a:buChar char="•"/>
            </a:pPr>
            <a:r>
              <a:rPr lang="en-US" sz="2000" dirty="0" smtClean="0">
                <a:solidFill>
                  <a:srgbClr val="663300"/>
                </a:solidFill>
                <a:latin typeface="Times New Roman" panose="02020603050405020304" pitchFamily="18" charset="0"/>
                <a:cs typeface="Times New Roman" panose="02020603050405020304" pitchFamily="18" charset="0"/>
              </a:rPr>
              <a:t>Carss, B., (2009). The SAS Guide to Tracking. Guilford, Connecticut: Lyons Press. </a:t>
            </a:r>
          </a:p>
          <a:p>
            <a:pPr marL="1200150" lvl="2" indent="-285750" algn="l">
              <a:buFont typeface="Arial" panose="020B0604020202020204" pitchFamily="34" charset="0"/>
              <a:buChar char="•"/>
            </a:pPr>
            <a:r>
              <a:rPr lang="en-US" sz="2000" dirty="0" smtClean="0">
                <a:solidFill>
                  <a:srgbClr val="663300"/>
                </a:solidFill>
                <a:latin typeface="Times New Roman" panose="02020603050405020304" pitchFamily="18" charset="0"/>
                <a:cs typeface="Times New Roman" panose="02020603050405020304" pitchFamily="18" charset="0"/>
              </a:rPr>
              <a:t>Fear, G., and Mitchell, J., (1977). </a:t>
            </a:r>
            <a:r>
              <a:rPr lang="en-US" sz="2000" i="1" dirty="0" smtClean="0">
                <a:solidFill>
                  <a:srgbClr val="663300"/>
                </a:solidFill>
                <a:latin typeface="Times New Roman" panose="02020603050405020304" pitchFamily="18" charset="0"/>
                <a:cs typeface="Times New Roman" panose="02020603050405020304" pitchFamily="18" charset="0"/>
              </a:rPr>
              <a:t>Fundamentals of Outdoor Enjoyment</a:t>
            </a:r>
            <a:r>
              <a:rPr lang="en-US" sz="2000" dirty="0" smtClean="0">
                <a:solidFill>
                  <a:srgbClr val="663300"/>
                </a:solidFill>
                <a:latin typeface="Times New Roman" panose="02020603050405020304" pitchFamily="18" charset="0"/>
                <a:cs typeface="Times New Roman" panose="02020603050405020304" pitchFamily="18" charset="0"/>
              </a:rPr>
              <a:t>. Tacoma Washington: Survival Education Association. </a:t>
            </a:r>
          </a:p>
          <a:p>
            <a:pPr marL="285750" indent="-285750" algn="l">
              <a:buFont typeface="Arial" panose="020B0604020202020204" pitchFamily="34" charset="0"/>
              <a:buChar char="•"/>
            </a:pPr>
            <a:r>
              <a:rPr lang="en-US" sz="1800" dirty="0" err="1" smtClean="0">
                <a:solidFill>
                  <a:srgbClr val="663300"/>
                </a:solidFill>
                <a:latin typeface="Times New Roman" panose="02020603050405020304" pitchFamily="18" charset="0"/>
                <a:cs typeface="Times New Roman" panose="02020603050405020304" pitchFamily="18" charset="0"/>
              </a:rPr>
              <a:t>Gatty</a:t>
            </a:r>
            <a:r>
              <a:rPr lang="en-US" sz="1800" dirty="0" smtClean="0">
                <a:solidFill>
                  <a:srgbClr val="663300"/>
                </a:solidFill>
                <a:latin typeface="Times New Roman" panose="02020603050405020304" pitchFamily="18" charset="0"/>
                <a:cs typeface="Times New Roman" panose="02020603050405020304" pitchFamily="18" charset="0"/>
              </a:rPr>
              <a:t>, H., (1983). </a:t>
            </a:r>
            <a:r>
              <a:rPr lang="en-US" sz="1800" i="1" dirty="0" smtClean="0">
                <a:solidFill>
                  <a:srgbClr val="663300"/>
                </a:solidFill>
                <a:latin typeface="Times New Roman" panose="02020603050405020304" pitchFamily="18" charset="0"/>
                <a:cs typeface="Times New Roman" panose="02020603050405020304" pitchFamily="18" charset="0"/>
              </a:rPr>
              <a:t>Finding Your Way Without Map or Compass</a:t>
            </a:r>
            <a:r>
              <a:rPr lang="en-US" sz="1800" dirty="0" smtClean="0">
                <a:solidFill>
                  <a:srgbClr val="663300"/>
                </a:solidFill>
                <a:latin typeface="Times New Roman" panose="02020603050405020304" pitchFamily="18" charset="0"/>
                <a:cs typeface="Times New Roman" panose="02020603050405020304" pitchFamily="18" charset="0"/>
              </a:rPr>
              <a:t>.  Mineola, New York, Dover Publications, Ch. 4.</a:t>
            </a:r>
          </a:p>
          <a:p>
            <a:pPr marL="285750" indent="-285750" algn="l">
              <a:buFont typeface="Arial" panose="020B0604020202020204" pitchFamily="34" charset="0"/>
              <a:buChar char="•"/>
            </a:pPr>
            <a:r>
              <a:rPr lang="en-US" sz="1800" dirty="0" smtClean="0">
                <a:solidFill>
                  <a:srgbClr val="663300"/>
                </a:solidFill>
                <a:latin typeface="Times New Roman" panose="02020603050405020304" pitchFamily="18" charset="0"/>
                <a:cs typeface="Times New Roman" panose="02020603050405020304" pitchFamily="18" charset="0"/>
              </a:rPr>
              <a:t>Koester, R., (2008). Lost Person Behavior – A search and rescue guide on where to look – for land, air and water. Charlottesville, Virginia: </a:t>
            </a:r>
            <a:r>
              <a:rPr lang="en-US" sz="1800" dirty="0" err="1" smtClean="0">
                <a:solidFill>
                  <a:srgbClr val="663300"/>
                </a:solidFill>
                <a:latin typeface="Times New Roman" panose="02020603050405020304" pitchFamily="18" charset="0"/>
                <a:cs typeface="Times New Roman" panose="02020603050405020304" pitchFamily="18" charset="0"/>
              </a:rPr>
              <a:t>dbS</a:t>
            </a:r>
            <a:r>
              <a:rPr lang="en-US" sz="1800" dirty="0" smtClean="0">
                <a:solidFill>
                  <a:srgbClr val="663300"/>
                </a:solidFill>
                <a:latin typeface="Times New Roman" panose="02020603050405020304" pitchFamily="18" charset="0"/>
                <a:cs typeface="Times New Roman" panose="02020603050405020304" pitchFamily="18" charset="0"/>
              </a:rPr>
              <a:t> Productions.</a:t>
            </a:r>
          </a:p>
        </p:txBody>
      </p:sp>
      <p:sp>
        <p:nvSpPr>
          <p:cNvPr id="8" name="Title 1"/>
          <p:cNvSpPr>
            <a:spLocks noGrp="1"/>
          </p:cNvSpPr>
          <p:nvPr>
            <p:ph type="ctrTitle"/>
          </p:nvPr>
        </p:nvSpPr>
        <p:spPr>
          <a:xfrm>
            <a:off x="0" y="21021"/>
            <a:ext cx="9144000" cy="1121979"/>
          </a:xfrm>
        </p:spPr>
        <p:txBody>
          <a:bodyPr>
            <a:normAutofit/>
          </a:bodyPr>
          <a:lstStyle/>
          <a:p>
            <a:r>
              <a:rPr lang="en-US" sz="4000" dirty="0" smtClean="0">
                <a:solidFill>
                  <a:srgbClr val="808000"/>
                </a:solidFill>
                <a:latin typeface="Arial Rounded MT Bold" panose="020F0704030504030204" pitchFamily="34" charset="0"/>
              </a:rPr>
              <a:t>References</a:t>
            </a:r>
            <a:endParaRPr lang="en-US" sz="4000" dirty="0">
              <a:solidFill>
                <a:srgbClr val="808000"/>
              </a:solidFill>
              <a:latin typeface="Arial Rounded MT Bold" panose="020F0704030504030204" pitchFamily="34" charset="0"/>
            </a:endParaRPr>
          </a:p>
        </p:txBody>
      </p:sp>
      <p:sp>
        <p:nvSpPr>
          <p:cNvPr id="4" name="Slide Number Placeholder 5"/>
          <p:cNvSpPr>
            <a:spLocks noGrp="1"/>
          </p:cNvSpPr>
          <p:nvPr>
            <p:ph type="sldNum" sz="quarter" idx="12"/>
          </p:nvPr>
        </p:nvSpPr>
        <p:spPr>
          <a:xfrm>
            <a:off x="8153400" y="6324600"/>
            <a:ext cx="533400" cy="3968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39</a:t>
            </a:fld>
            <a:endParaRPr lang="en-US" altLang="en-US" sz="1400" dirty="0">
              <a:solidFill>
                <a:schemeClr val="tx1"/>
              </a:solidFill>
              <a:latin typeface="Times New Roman" panose="02020603050405020304" pitchFamily="18" charset="0"/>
            </a:endParaRPr>
          </a:p>
        </p:txBody>
      </p:sp>
      <p:sp>
        <p:nvSpPr>
          <p:cNvPr id="6"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dirty="0">
                <a:solidFill>
                  <a:schemeClr val="tx1"/>
                </a:solidFill>
              </a:rPr>
              <a:t>(click to advance)</a:t>
            </a:r>
          </a:p>
        </p:txBody>
      </p:sp>
    </p:spTree>
    <p:extLst>
      <p:ext uri="{BB962C8B-B14F-4D97-AF65-F5344CB8AC3E}">
        <p14:creationId xmlns:p14="http://schemas.microsoft.com/office/powerpoint/2010/main" val="36829167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up)">
                                      <p:cBhvr>
                                        <p:cTn id="19" dur="500"/>
                                        <p:tgtEl>
                                          <p:spTgt spid="5">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1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666633"/>
                </a:solidFill>
                <a:latin typeface="Arial Rounded MT Bold" panose="020F0704030504030204" pitchFamily="34" charset="0"/>
              </a:rPr>
              <a:t>Behavior</a:t>
            </a:r>
            <a:endParaRPr lang="en-US" sz="4000" dirty="0">
              <a:solidFill>
                <a:srgbClr val="666633"/>
              </a:solidFill>
              <a:latin typeface="Arial Rounded MT Bold" panose="020F0704030504030204" pitchFamily="34" charset="0"/>
            </a:endParaRPr>
          </a:p>
        </p:txBody>
      </p:sp>
      <p:sp>
        <p:nvSpPr>
          <p:cNvPr id="6" name="Subtitle 2"/>
          <p:cNvSpPr>
            <a:spLocks noGrp="1"/>
          </p:cNvSpPr>
          <p:nvPr>
            <p:ph type="subTitle" idx="1"/>
          </p:nvPr>
        </p:nvSpPr>
        <p:spPr>
          <a:xfrm>
            <a:off x="381000" y="1143000"/>
            <a:ext cx="6324600" cy="1752600"/>
          </a:xfrm>
        </p:spPr>
        <p:txBody>
          <a:bodyPr>
            <a:noAutofit/>
          </a:bodyPr>
          <a:lstStyle/>
          <a:p>
            <a:pPr marL="342900" indent="-342900" algn="l">
              <a:buFont typeface="Arial" panose="020B0604020202020204" pitchFamily="34" charset="0"/>
              <a:buChar char="•"/>
            </a:pPr>
            <a:r>
              <a:rPr lang="en-US" sz="2000" dirty="0">
                <a:solidFill>
                  <a:srgbClr val="663300"/>
                </a:solidFill>
                <a:latin typeface="Comic Sans MS" panose="030F0702030302020204" pitchFamily="66" charset="0"/>
              </a:rPr>
              <a:t>The purpose of this section is to introduce the concept that people’s movement is predictable or at least not what we may think it is </a:t>
            </a:r>
            <a:endParaRPr lang="en-US" sz="2000" dirty="0" smtClean="0">
              <a:solidFill>
                <a:srgbClr val="663300"/>
              </a:solidFill>
              <a:latin typeface="Comic Sans MS" panose="030F0702030302020204" pitchFamily="66" charset="0"/>
            </a:endParaRPr>
          </a:p>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Topics: </a:t>
            </a:r>
          </a:p>
          <a:p>
            <a:pPr marL="800100" lvl="1"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Why people walk in circles </a:t>
            </a:r>
          </a:p>
          <a:p>
            <a:pPr marL="800100" lvl="1"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Lost person behavior</a:t>
            </a:r>
            <a:r>
              <a:rPr lang="en-US" sz="2000" dirty="0">
                <a:solidFill>
                  <a:srgbClr val="663300"/>
                </a:solidFill>
                <a:latin typeface="Comic Sans MS" panose="030F0702030302020204" pitchFamily="66" charset="0"/>
              </a:rPr>
              <a:t> </a:t>
            </a:r>
            <a:endParaRPr lang="en-US" sz="2000" dirty="0" smtClean="0">
              <a:solidFill>
                <a:srgbClr val="663300"/>
              </a:solidFill>
              <a:latin typeface="Comic Sans MS" panose="030F0702030302020204" pitchFamily="66"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4</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100" y="1143000"/>
            <a:ext cx="2120900" cy="492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1542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75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75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75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1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p:cNvSpPr>
            <a:spLocks noGrp="1"/>
          </p:cNvSpPr>
          <p:nvPr>
            <p:ph type="subTitle" idx="1"/>
          </p:nvPr>
        </p:nvSpPr>
        <p:spPr>
          <a:xfrm>
            <a:off x="4419600" y="2209800"/>
            <a:ext cx="4724400" cy="1752600"/>
          </a:xfrm>
        </p:spPr>
        <p:txBody>
          <a:bodyPr>
            <a:noAutofit/>
          </a:bodyPr>
          <a:lstStyle/>
          <a:p>
            <a:r>
              <a:rPr lang="en-US" sz="6600" b="1" dirty="0" smtClean="0">
                <a:solidFill>
                  <a:srgbClr val="663300"/>
                </a:solidFill>
                <a:latin typeface="Comic Sans MS" panose="030F0702030302020204" pitchFamily="66" charset="0"/>
              </a:rPr>
              <a:t>The End</a:t>
            </a:r>
            <a:endParaRPr lang="en-US" sz="6600" dirty="0" smtClean="0">
              <a:solidFill>
                <a:srgbClr val="663300"/>
              </a:solidFill>
              <a:latin typeface="Comic Sans MS" panose="030F0702030302020204" pitchFamily="66" charset="0"/>
            </a:endParaRPr>
          </a:p>
        </p:txBody>
      </p:sp>
      <p:sp>
        <p:nvSpPr>
          <p:cNvPr id="4"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40</a:t>
            </a:fld>
            <a:endParaRPr lang="en-US" altLang="en-US" sz="1400" dirty="0">
              <a:solidFill>
                <a:schemeClr val="tx1"/>
              </a:solidFill>
              <a:latin typeface="Times New Roman" panose="02020603050405020304" pitchFamily="18" charset="0"/>
            </a:endParaRPr>
          </a:p>
        </p:txBody>
      </p:sp>
      <p:sp>
        <p:nvSpPr>
          <p:cNvPr id="6" name="Text Box 11"/>
          <p:cNvSpPr txBox="1">
            <a:spLocks noChangeArrowheads="1"/>
          </p:cNvSpPr>
          <p:nvPr/>
        </p:nvSpPr>
        <p:spPr bwMode="auto">
          <a:xfrm>
            <a:off x="7547088" y="6573840"/>
            <a:ext cx="159691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dirty="0" smtClean="0">
                <a:solidFill>
                  <a:schemeClr val="tx1"/>
                </a:solidFill>
              </a:rPr>
              <a:t>(advances automatically)</a:t>
            </a:r>
            <a:endParaRPr lang="en-US" altLang="en-US" sz="1000" dirty="0">
              <a:solidFill>
                <a:schemeClr val="tx1"/>
              </a:solidFill>
            </a:endParaRPr>
          </a:p>
        </p:txBody>
      </p:sp>
    </p:spTree>
    <p:extLst>
      <p:ext uri="{BB962C8B-B14F-4D97-AF65-F5344CB8AC3E}">
        <p14:creationId xmlns:p14="http://schemas.microsoft.com/office/powerpoint/2010/main" val="3664003532"/>
      </p:ext>
    </p:extLst>
  </p:cSld>
  <p:clrMapOvr>
    <a:masterClrMapping/>
  </p:clrMapOvr>
  <p:transition advClick="0"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3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0" y="-2899"/>
            <a:ext cx="9144000" cy="6858000"/>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ubtitle 2"/>
          <p:cNvSpPr>
            <a:spLocks noGrp="1"/>
          </p:cNvSpPr>
          <p:nvPr>
            <p:ph type="subTitle" idx="1"/>
          </p:nvPr>
        </p:nvSpPr>
        <p:spPr>
          <a:xfrm>
            <a:off x="4724400" y="2552700"/>
            <a:ext cx="3886200" cy="1752600"/>
          </a:xfrm>
        </p:spPr>
        <p:txBody>
          <a:bodyPr>
            <a:noAutofit/>
          </a:bodyPr>
          <a:lstStyle/>
          <a:p>
            <a:pPr algn="l"/>
            <a:r>
              <a:rPr lang="en-US" sz="6600" b="1" dirty="0" smtClean="0">
                <a:solidFill>
                  <a:srgbClr val="663300"/>
                </a:solidFill>
                <a:latin typeface="Comic Sans MS" panose="030F0702030302020204" pitchFamily="66" charset="0"/>
              </a:rPr>
              <a:t>The End</a:t>
            </a:r>
            <a:endParaRPr lang="en-US" sz="6600" dirty="0" smtClean="0">
              <a:solidFill>
                <a:srgbClr val="663300"/>
              </a:solidFill>
              <a:latin typeface="Comic Sans MS" panose="030F0702030302020204" pitchFamily="66" charset="0"/>
            </a:endParaRPr>
          </a:p>
        </p:txBody>
      </p:sp>
      <p:sp>
        <p:nvSpPr>
          <p:cNvPr id="4"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41</a:t>
            </a:fld>
            <a:endParaRPr lang="en-US" altLang="en-US" sz="1400" dirty="0">
              <a:solidFill>
                <a:schemeClr val="tx1"/>
              </a:solidFill>
              <a:latin typeface="Times New Roman" panose="02020603050405020304" pitchFamily="18" charset="0"/>
            </a:endParaRPr>
          </a:p>
        </p:txBody>
      </p:sp>
      <p:sp>
        <p:nvSpPr>
          <p:cNvPr id="6"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1759332636"/>
      </p:ext>
    </p:extLst>
  </p:cSld>
  <p:clrMapOvr>
    <a:masterClrMapping/>
  </p:clrMapOvr>
  <p:transition advClick="0"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4419600" y="2209800"/>
            <a:ext cx="4724400" cy="1752600"/>
          </a:xfrm>
        </p:spPr>
        <p:txBody>
          <a:bodyPr>
            <a:noAutofit/>
          </a:bodyPr>
          <a:lstStyle/>
          <a:p>
            <a:r>
              <a:rPr lang="en-US" sz="6600" b="1" dirty="0" smtClean="0">
                <a:solidFill>
                  <a:srgbClr val="663300"/>
                </a:solidFill>
                <a:latin typeface="Comic Sans MS" panose="030F0702030302020204" pitchFamily="66" charset="0"/>
              </a:rPr>
              <a:t>The End</a:t>
            </a:r>
            <a:endParaRPr lang="en-US" sz="6600" dirty="0" smtClean="0">
              <a:solidFill>
                <a:srgbClr val="663300"/>
              </a:solidFill>
              <a:latin typeface="Comic Sans MS" panose="030F0702030302020204" pitchFamily="66" charset="0"/>
            </a:endParaRPr>
          </a:p>
        </p:txBody>
      </p:sp>
      <p:sp>
        <p:nvSpPr>
          <p:cNvPr id="4"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42</a:t>
            </a:fld>
            <a:endParaRPr lang="en-US" altLang="en-US" sz="1400" dirty="0">
              <a:solidFill>
                <a:schemeClr val="tx1"/>
              </a:solidFill>
              <a:latin typeface="Times New Roman" panose="02020603050405020304" pitchFamily="18" charset="0"/>
            </a:endParaRPr>
          </a:p>
        </p:txBody>
      </p:sp>
      <p:sp>
        <p:nvSpPr>
          <p:cNvPr id="6" name="Text Box 11"/>
          <p:cNvSpPr txBox="1">
            <a:spLocks noChangeArrowheads="1"/>
          </p:cNvSpPr>
          <p:nvPr/>
        </p:nvSpPr>
        <p:spPr bwMode="auto">
          <a:xfrm>
            <a:off x="7547088" y="6573840"/>
            <a:ext cx="1596912"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dirty="0" smtClean="0">
                <a:solidFill>
                  <a:schemeClr val="bg1">
                    <a:lumMod val="50000"/>
                  </a:schemeClr>
                </a:solidFill>
              </a:rPr>
              <a:t>(advances automatically)</a:t>
            </a:r>
            <a:endParaRPr lang="en-US" altLang="en-US" sz="1000" dirty="0">
              <a:solidFill>
                <a:schemeClr val="bg1">
                  <a:lumMod val="50000"/>
                </a:schemeClr>
              </a:solidFill>
            </a:endParaRPr>
          </a:p>
        </p:txBody>
      </p:sp>
    </p:spTree>
    <p:extLst>
      <p:ext uri="{BB962C8B-B14F-4D97-AF65-F5344CB8AC3E}">
        <p14:creationId xmlns:p14="http://schemas.microsoft.com/office/powerpoint/2010/main" val="2737648502"/>
      </p:ext>
    </p:extLst>
  </p:cSld>
  <p:clrMapOvr>
    <a:masterClrMapping/>
  </p:clrMapOvr>
  <p:transition advClick="0" advTm="7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666633"/>
                </a:solidFill>
                <a:latin typeface="Arial Rounded MT Bold" panose="020F0704030504030204" pitchFamily="34" charset="0"/>
              </a:rPr>
              <a:t>Why People Walk in Circles</a:t>
            </a:r>
            <a:endParaRPr lang="en-US" sz="4000" dirty="0">
              <a:solidFill>
                <a:srgbClr val="666633"/>
              </a:solidFill>
              <a:latin typeface="Arial Rounded MT Bold" panose="020F0704030504030204" pitchFamily="34" charset="0"/>
            </a:endParaRPr>
          </a:p>
        </p:txBody>
      </p:sp>
      <p:sp>
        <p:nvSpPr>
          <p:cNvPr id="6" name="Subtitle 2"/>
          <p:cNvSpPr>
            <a:spLocks noGrp="1"/>
          </p:cNvSpPr>
          <p:nvPr>
            <p:ph type="subTitle" idx="1"/>
          </p:nvPr>
        </p:nvSpPr>
        <p:spPr>
          <a:xfrm>
            <a:off x="381000" y="1143000"/>
            <a:ext cx="6324600" cy="1752600"/>
          </a:xfrm>
        </p:spPr>
        <p:txBody>
          <a:bodyPr>
            <a:noAutofit/>
          </a:bodyPr>
          <a:lstStyle/>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The human body is symmetrical. Actually, it is slightly asymmetrical or lopsided.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98% of the population are born right-handed.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Their right arm tends to be longer, stronger, and weighs more.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Their right shoulder hangs ½” to 1” lower.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The left brain is slightly larger as is the cranial cavity.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However, there is </a:t>
            </a:r>
            <a:r>
              <a:rPr lang="en-US" sz="2000" b="1" u="sng" dirty="0" smtClean="0">
                <a:solidFill>
                  <a:srgbClr val="663300"/>
                </a:solidFill>
                <a:latin typeface="Comic Sans MS" panose="030F0702030302020204" pitchFamily="66" charset="0"/>
              </a:rPr>
              <a:t>no</a:t>
            </a:r>
            <a:r>
              <a:rPr lang="en-US" sz="2000" dirty="0" smtClean="0">
                <a:solidFill>
                  <a:srgbClr val="663300"/>
                </a:solidFill>
                <a:latin typeface="Comic Sans MS" panose="030F0702030302020204" pitchFamily="66" charset="0"/>
              </a:rPr>
              <a:t> relationship between being right or left handed and whether people veer right or left. </a:t>
            </a:r>
            <a:r>
              <a:rPr lang="en-US" sz="1200" dirty="0" smtClean="0">
                <a:solidFill>
                  <a:srgbClr val="663300"/>
                </a:solidFill>
                <a:latin typeface="Comic Sans MS" panose="030F0702030302020204" pitchFamily="66" charset="0"/>
              </a:rPr>
              <a:t>(continued on next slide)</a:t>
            </a: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5</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100" y="1143000"/>
            <a:ext cx="2120900" cy="492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2907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1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666633"/>
                </a:solidFill>
                <a:latin typeface="Arial Rounded MT Bold" panose="020F0704030504030204" pitchFamily="34" charset="0"/>
              </a:rPr>
              <a:t>Why People Walk in Circles</a:t>
            </a:r>
            <a:endParaRPr lang="en-US" sz="4000" dirty="0">
              <a:solidFill>
                <a:srgbClr val="666633"/>
              </a:solidFill>
              <a:latin typeface="Arial Rounded MT Bold" panose="020F0704030504030204" pitchFamily="34" charset="0"/>
            </a:endParaRPr>
          </a:p>
        </p:txBody>
      </p:sp>
      <p:sp>
        <p:nvSpPr>
          <p:cNvPr id="6" name="Subtitle 2"/>
          <p:cNvSpPr>
            <a:spLocks noGrp="1"/>
          </p:cNvSpPr>
          <p:nvPr>
            <p:ph type="subTitle" idx="1"/>
          </p:nvPr>
        </p:nvSpPr>
        <p:spPr>
          <a:xfrm>
            <a:off x="381000" y="1143000"/>
            <a:ext cx="6324600" cy="1752600"/>
          </a:xfrm>
        </p:spPr>
        <p:txBody>
          <a:bodyPr>
            <a:noAutofit/>
          </a:bodyPr>
          <a:lstStyle/>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Right-handed swimmers tend to veer to the left.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It is because the stronger right arm over powers the left arm.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The legs exhibit similar differences and the difference determines which way a person will walk.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The problem is that few people’s legs have been measured.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55% of people veer right; 45% veer left.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As noted, it is not related to being right-handed. </a:t>
            </a:r>
          </a:p>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Conclusion: </a:t>
            </a:r>
            <a:r>
              <a:rPr lang="en-US" sz="2000" dirty="0">
                <a:solidFill>
                  <a:srgbClr val="663300"/>
                </a:solidFill>
                <a:latin typeface="Comic Sans MS" panose="030F0702030302020204" pitchFamily="66" charset="0"/>
              </a:rPr>
              <a:t>P</a:t>
            </a:r>
            <a:r>
              <a:rPr lang="en-US" sz="2000" dirty="0" smtClean="0">
                <a:solidFill>
                  <a:srgbClr val="663300"/>
                </a:solidFill>
                <a:latin typeface="Comic Sans MS" panose="030F0702030302020204" pitchFamily="66" charset="0"/>
              </a:rPr>
              <a:t>eople veer. It is due to differences in leg size. Unless you have measured the size and strength of the legs, it is difficult to determine which way people veer, but they will veer.</a:t>
            </a: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6</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100" y="1143000"/>
            <a:ext cx="2120900" cy="492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05975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75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75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75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75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75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7500"/>
                            </p:stCondLst>
                            <p:childTnLst>
                              <p:par>
                                <p:cTn id="29" presetID="10" presetClass="entr" presetSubtype="0" fill="hold" grpId="0" nodeType="afterEffect">
                                  <p:stCondLst>
                                    <p:cond delay="75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p:stCondLst>
                              <p:cond delay="8750"/>
                            </p:stCondLst>
                            <p:childTnLst>
                              <p:par>
                                <p:cTn id="33" presetID="10" presetClass="entr" presetSubtype="0" fill="hold" grpId="0" nodeType="afterEffect">
                                  <p:stCondLst>
                                    <p:cond delay="1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1212ACCB-3B3B-4552-8DFF-99245639E6B5}" type="slidenum">
              <a:rPr lang="en-US" altLang="en-US"/>
              <a:pPr>
                <a:defRPr/>
              </a:pPr>
              <a:t>7</a:t>
            </a:fld>
            <a:endParaRPr lang="en-US" altLang="en-US"/>
          </a:p>
        </p:txBody>
      </p:sp>
      <p:pic>
        <p:nvPicPr>
          <p:cNvPr id="8195" name="Picture 6" descr="barnum topo 02 copy 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2"/>
          <p:cNvSpPr>
            <a:spLocks noGrp="1" noChangeArrowheads="1"/>
          </p:cNvSpPr>
          <p:nvPr>
            <p:ph type="title"/>
          </p:nvPr>
        </p:nvSpPr>
        <p:spPr>
          <a:xfrm>
            <a:off x="0" y="228600"/>
            <a:ext cx="4876800" cy="1219200"/>
          </a:xfrm>
        </p:spPr>
        <p:txBody>
          <a:bodyPr>
            <a:normAutofit fontScale="90000"/>
          </a:bodyPr>
          <a:lstStyle/>
          <a:p>
            <a:r>
              <a:rPr lang="en-US" altLang="en-US" sz="3600" smtClean="0">
                <a:solidFill>
                  <a:schemeClr val="tx1"/>
                </a:solidFill>
                <a:latin typeface="Arial" charset="0"/>
              </a:rPr>
              <a:t>Example of Determining the Search Area: </a:t>
            </a:r>
          </a:p>
        </p:txBody>
      </p:sp>
      <p:sp>
        <p:nvSpPr>
          <p:cNvPr id="442371" name="Rectangle 3"/>
          <p:cNvSpPr>
            <a:spLocks noGrp="1" noChangeArrowheads="1"/>
          </p:cNvSpPr>
          <p:nvPr>
            <p:ph type="body" sz="half" idx="1"/>
          </p:nvPr>
        </p:nvSpPr>
        <p:spPr>
          <a:xfrm>
            <a:off x="5105400" y="0"/>
            <a:ext cx="4038600" cy="6858000"/>
          </a:xfrm>
          <a:solidFill>
            <a:srgbClr val="B2B2B2">
              <a:alpha val="50195"/>
            </a:srgbClr>
          </a:solidFill>
        </p:spPr>
        <p:txBody>
          <a:bodyPr>
            <a:noAutofit/>
          </a:bodyPr>
          <a:lstStyle/>
          <a:p>
            <a:pPr>
              <a:lnSpc>
                <a:spcPct val="90000"/>
              </a:lnSpc>
            </a:pPr>
            <a:r>
              <a:rPr lang="en-US" altLang="en-US" sz="2000" dirty="0" smtClean="0">
                <a:latin typeface="Comic Sans MS" pitchFamily="66" charset="0"/>
              </a:rPr>
              <a:t>We can learn a lot about people’s behavior from lost person behavior. </a:t>
            </a:r>
          </a:p>
          <a:p>
            <a:pPr>
              <a:lnSpc>
                <a:spcPct val="90000"/>
              </a:lnSpc>
            </a:pPr>
            <a:r>
              <a:rPr lang="en-US" altLang="en-US" sz="2000" dirty="0" smtClean="0">
                <a:latin typeface="Comic Sans MS" pitchFamily="66" charset="0"/>
              </a:rPr>
              <a:t>Do lost people tend to walk uphill, same level or downhill? </a:t>
            </a:r>
          </a:p>
          <a:p>
            <a:pPr marL="400050" lvl="1" indent="0">
              <a:lnSpc>
                <a:spcPct val="90000"/>
              </a:lnSpc>
              <a:buNone/>
            </a:pPr>
            <a:r>
              <a:rPr lang="en-US" altLang="en-US" sz="1600" dirty="0" smtClean="0">
                <a:latin typeface="Comic Sans MS" pitchFamily="66" charset="0"/>
              </a:rPr>
              <a:t>___ </a:t>
            </a:r>
            <a:r>
              <a:rPr lang="en-US" altLang="en-US" sz="2000" dirty="0" smtClean="0">
                <a:latin typeface="Comic Sans MS" pitchFamily="66" charset="0"/>
              </a:rPr>
              <a:t>uphill </a:t>
            </a:r>
          </a:p>
          <a:p>
            <a:pPr marL="400050" lvl="1" indent="0">
              <a:lnSpc>
                <a:spcPct val="90000"/>
              </a:lnSpc>
              <a:buNone/>
            </a:pPr>
            <a:r>
              <a:rPr lang="en-US" altLang="en-US" sz="2000" dirty="0" smtClean="0">
                <a:latin typeface="Comic Sans MS" pitchFamily="66" charset="0"/>
              </a:rPr>
              <a:t>___ stay at same level</a:t>
            </a:r>
          </a:p>
          <a:p>
            <a:pPr marL="400050" lvl="1" indent="0">
              <a:lnSpc>
                <a:spcPct val="90000"/>
              </a:lnSpc>
              <a:buNone/>
            </a:pPr>
            <a:r>
              <a:rPr lang="en-US" altLang="en-US" sz="2000" dirty="0" smtClean="0">
                <a:latin typeface="Comic Sans MS" pitchFamily="66" charset="0"/>
              </a:rPr>
              <a:t>___ downhill </a:t>
            </a:r>
            <a:r>
              <a:rPr lang="en-US" altLang="en-US" sz="800" dirty="0" smtClean="0">
                <a:latin typeface="Comic Sans MS" pitchFamily="66" charset="0"/>
              </a:rPr>
              <a:t>(click for answers/trivia)</a:t>
            </a:r>
          </a:p>
          <a:p>
            <a:pPr>
              <a:lnSpc>
                <a:spcPct val="90000"/>
              </a:lnSpc>
            </a:pPr>
            <a:r>
              <a:rPr lang="en-US" altLang="en-US" sz="2000" b="1" dirty="0" smtClean="0">
                <a:latin typeface="Comic Sans MS" pitchFamily="66" charset="0"/>
              </a:rPr>
              <a:t>Trivia</a:t>
            </a:r>
            <a:r>
              <a:rPr lang="en-US" altLang="en-US" sz="2000" dirty="0" smtClean="0">
                <a:latin typeface="Comic Sans MS" pitchFamily="66" charset="0"/>
              </a:rPr>
              <a:t>: </a:t>
            </a:r>
          </a:p>
          <a:p>
            <a:pPr>
              <a:lnSpc>
                <a:spcPct val="90000"/>
              </a:lnSpc>
            </a:pPr>
            <a:r>
              <a:rPr lang="en-US" altLang="en-US" sz="2000" dirty="0" smtClean="0">
                <a:latin typeface="Comic Sans MS" pitchFamily="66" charset="0"/>
              </a:rPr>
              <a:t>Only 7% of hikers and hunters move uphill</a:t>
            </a:r>
          </a:p>
          <a:p>
            <a:pPr>
              <a:lnSpc>
                <a:spcPct val="90000"/>
              </a:lnSpc>
            </a:pPr>
            <a:r>
              <a:rPr lang="en-US" altLang="en-US" sz="2000" dirty="0" smtClean="0">
                <a:latin typeface="Comic Sans MS" pitchFamily="66" charset="0"/>
              </a:rPr>
              <a:t>50% of hikers descend</a:t>
            </a:r>
          </a:p>
          <a:p>
            <a:pPr>
              <a:lnSpc>
                <a:spcPct val="90000"/>
              </a:lnSpc>
            </a:pPr>
            <a:r>
              <a:rPr lang="en-US" altLang="en-US" sz="2000" dirty="0" smtClean="0">
                <a:latin typeface="Comic Sans MS" pitchFamily="66" charset="0"/>
              </a:rPr>
              <a:t>33% of small children move uphill </a:t>
            </a:r>
            <a:r>
              <a:rPr lang="en-US" altLang="en-US" sz="1200" dirty="0" smtClean="0">
                <a:latin typeface="Comic Sans MS" pitchFamily="66" charset="0"/>
              </a:rPr>
              <a:t>(click for barrier)</a:t>
            </a:r>
          </a:p>
          <a:p>
            <a:pPr>
              <a:lnSpc>
                <a:spcPct val="90000"/>
              </a:lnSpc>
            </a:pPr>
            <a:r>
              <a:rPr lang="en-US" altLang="en-US" sz="1800" dirty="0" smtClean="0">
                <a:latin typeface="Comic Sans MS" pitchFamily="66" charset="0"/>
              </a:rPr>
              <a:t>Does the river act as a barrier (i.e. Would you cross it?)</a:t>
            </a:r>
          </a:p>
          <a:p>
            <a:pPr marL="400050" lvl="1" indent="0">
              <a:lnSpc>
                <a:spcPct val="90000"/>
              </a:lnSpc>
              <a:buNone/>
            </a:pPr>
            <a:r>
              <a:rPr lang="en-US" altLang="en-US" sz="2000" dirty="0" smtClean="0">
                <a:latin typeface="Comic Sans MS" pitchFamily="66" charset="0"/>
              </a:rPr>
              <a:t>___</a:t>
            </a:r>
            <a:r>
              <a:rPr lang="en-US" altLang="en-US" sz="1400" dirty="0" smtClean="0">
                <a:latin typeface="Comic Sans MS" pitchFamily="66" charset="0"/>
              </a:rPr>
              <a:t> </a:t>
            </a:r>
            <a:r>
              <a:rPr lang="en-US" altLang="en-US" sz="2000" dirty="0" smtClean="0">
                <a:latin typeface="Comic Sans MS" pitchFamily="66" charset="0"/>
              </a:rPr>
              <a:t>yes</a:t>
            </a:r>
          </a:p>
          <a:p>
            <a:pPr marL="400050" lvl="1" indent="0">
              <a:lnSpc>
                <a:spcPct val="90000"/>
              </a:lnSpc>
              <a:buNone/>
            </a:pPr>
            <a:r>
              <a:rPr lang="en-US" altLang="en-US" sz="2000" dirty="0" smtClean="0">
                <a:latin typeface="Comic Sans MS" pitchFamily="66" charset="0"/>
              </a:rPr>
              <a:t>___ no </a:t>
            </a:r>
          </a:p>
          <a:p>
            <a:pPr>
              <a:lnSpc>
                <a:spcPct val="90000"/>
              </a:lnSpc>
            </a:pPr>
            <a:r>
              <a:rPr lang="en-US" altLang="en-US" sz="1800" dirty="0" smtClean="0">
                <a:latin typeface="Comic Sans MS" pitchFamily="66" charset="0"/>
              </a:rPr>
              <a:t>Where would you go to be found? To not be found?  </a:t>
            </a:r>
            <a:r>
              <a:rPr lang="en-US" altLang="en-US" sz="1200" dirty="0" smtClean="0">
                <a:latin typeface="Comic Sans MS" pitchFamily="66" charset="0"/>
              </a:rPr>
              <a:t>(click)</a:t>
            </a:r>
          </a:p>
          <a:p>
            <a:pPr marL="0" indent="0">
              <a:lnSpc>
                <a:spcPct val="90000"/>
              </a:lnSpc>
              <a:buNone/>
            </a:pPr>
            <a:r>
              <a:rPr lang="en-US" altLang="en-US" sz="1800" dirty="0" smtClean="0">
                <a:latin typeface="Comic Sans MS" pitchFamily="66" charset="0"/>
              </a:rPr>
              <a:t>      Not found: Cross river, </a:t>
            </a:r>
            <a:br>
              <a:rPr lang="en-US" altLang="en-US" sz="1800" dirty="0" smtClean="0">
                <a:latin typeface="Comic Sans MS" pitchFamily="66" charset="0"/>
              </a:rPr>
            </a:br>
            <a:r>
              <a:rPr lang="en-US" altLang="en-US" sz="1800" dirty="0" smtClean="0">
                <a:latin typeface="Comic Sans MS" pitchFamily="66" charset="0"/>
              </a:rPr>
              <a:t>      upstream, up hill</a:t>
            </a:r>
          </a:p>
        </p:txBody>
      </p:sp>
      <p:sp>
        <p:nvSpPr>
          <p:cNvPr id="442372" name="Text Box 4"/>
          <p:cNvSpPr txBox="1">
            <a:spLocks noChangeArrowheads="1"/>
          </p:cNvSpPr>
          <p:nvPr/>
        </p:nvSpPr>
        <p:spPr bwMode="auto">
          <a:xfrm>
            <a:off x="7747000" y="6573838"/>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000">
                <a:latin typeface="Arial" charset="0"/>
              </a:rPr>
              <a:t>(click to advance)</a:t>
            </a:r>
          </a:p>
        </p:txBody>
      </p:sp>
      <p:sp>
        <p:nvSpPr>
          <p:cNvPr id="8199" name="Oval 12"/>
          <p:cNvSpPr>
            <a:spLocks noChangeArrowheads="1"/>
          </p:cNvSpPr>
          <p:nvPr/>
        </p:nvSpPr>
        <p:spPr bwMode="auto">
          <a:xfrm>
            <a:off x="762000" y="1905000"/>
            <a:ext cx="4038600" cy="4038600"/>
          </a:xfrm>
          <a:prstGeom prst="ellipse">
            <a:avLst/>
          </a:prstGeom>
          <a:solidFill>
            <a:srgbClr val="FFFFFF">
              <a:alpha val="25098"/>
            </a:srgbClr>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US" altLang="en-US" sz="4400">
              <a:solidFill>
                <a:schemeClr val="tx2"/>
              </a:solidFill>
              <a:latin typeface="Arial" charset="0"/>
            </a:endParaRPr>
          </a:p>
        </p:txBody>
      </p:sp>
      <p:sp>
        <p:nvSpPr>
          <p:cNvPr id="442375" name="Text Box 7"/>
          <p:cNvSpPr txBox="1">
            <a:spLocks noChangeArrowheads="1"/>
          </p:cNvSpPr>
          <p:nvPr/>
        </p:nvSpPr>
        <p:spPr bwMode="auto">
          <a:xfrm>
            <a:off x="2590800" y="3733800"/>
            <a:ext cx="381000" cy="457200"/>
          </a:xfrm>
          <a:prstGeom prst="rect">
            <a:avLst/>
          </a:prstGeom>
          <a:solidFill>
            <a:srgbClr val="FF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a:latin typeface="Arial" charset="0"/>
              </a:rPr>
              <a:t>X</a:t>
            </a:r>
          </a:p>
        </p:txBody>
      </p:sp>
      <p:sp>
        <p:nvSpPr>
          <p:cNvPr id="442376" name="Text Box 8"/>
          <p:cNvSpPr txBox="1">
            <a:spLocks noChangeArrowheads="1"/>
          </p:cNvSpPr>
          <p:nvPr/>
        </p:nvSpPr>
        <p:spPr bwMode="auto">
          <a:xfrm>
            <a:off x="2971800" y="3657600"/>
            <a:ext cx="1600200" cy="701675"/>
          </a:xfrm>
          <a:prstGeom prst="rect">
            <a:avLst/>
          </a:prstGeom>
          <a:noFill/>
          <a:ln>
            <a:noFill/>
          </a:ln>
          <a:effectLst/>
          <a:extLst>
            <a:ext uri="{909E8E84-426E-40DD-AFC4-6F175D3DCCD1}">
              <a14:hiddenFill xmlns:a14="http://schemas.microsoft.com/office/drawing/2010/main">
                <a:solidFill>
                  <a:srgbClr val="FF0000">
                    <a:alpha val="50195"/>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a:latin typeface="Arial" charset="0"/>
              </a:rPr>
              <a:t>(PLS) Point Last Seen</a:t>
            </a:r>
          </a:p>
        </p:txBody>
      </p:sp>
      <p:sp>
        <p:nvSpPr>
          <p:cNvPr id="2" name="TextBox 1"/>
          <p:cNvSpPr txBox="1"/>
          <p:nvPr/>
        </p:nvSpPr>
        <p:spPr>
          <a:xfrm>
            <a:off x="5655517" y="4800600"/>
            <a:ext cx="370614" cy="461665"/>
          </a:xfrm>
          <a:prstGeom prst="rect">
            <a:avLst/>
          </a:prstGeom>
          <a:noFill/>
        </p:spPr>
        <p:txBody>
          <a:bodyPr wrap="none" rtlCol="0">
            <a:spAutoFit/>
          </a:bodyPr>
          <a:lstStyle/>
          <a:p>
            <a:r>
              <a:rPr lang="en-US" sz="2400" dirty="0" smtClean="0">
                <a:solidFill>
                  <a:srgbClr val="0000CC"/>
                </a:solidFill>
                <a:latin typeface="Arial Rounded MT Bold" panose="020F0704030504030204" pitchFamily="34" charset="0"/>
              </a:rPr>
              <a:t>X</a:t>
            </a:r>
            <a:endParaRPr lang="en-US" sz="2400" dirty="0">
              <a:solidFill>
                <a:srgbClr val="0000CC"/>
              </a:solidFill>
              <a:latin typeface="Arial Rounded MT Bold" panose="020F0704030504030204" pitchFamily="34" charset="0"/>
            </a:endParaRPr>
          </a:p>
        </p:txBody>
      </p:sp>
      <p:sp>
        <p:nvSpPr>
          <p:cNvPr id="11" name="TextBox 10"/>
          <p:cNvSpPr txBox="1"/>
          <p:nvPr/>
        </p:nvSpPr>
        <p:spPr>
          <a:xfrm>
            <a:off x="5486400" y="1447800"/>
            <a:ext cx="708848" cy="1015663"/>
          </a:xfrm>
          <a:prstGeom prst="rect">
            <a:avLst/>
          </a:prstGeom>
          <a:noFill/>
        </p:spPr>
        <p:txBody>
          <a:bodyPr wrap="none" rtlCol="0">
            <a:spAutoFit/>
          </a:bodyPr>
          <a:lstStyle/>
          <a:p>
            <a:r>
              <a:rPr lang="en-US" sz="2000" dirty="0" smtClean="0">
                <a:solidFill>
                  <a:srgbClr val="0000CC"/>
                </a:solidFill>
                <a:latin typeface="Arial Rounded MT Bold" panose="020F0704030504030204" pitchFamily="34" charset="0"/>
              </a:rPr>
              <a:t>34%</a:t>
            </a:r>
          </a:p>
          <a:p>
            <a:r>
              <a:rPr lang="en-US" sz="2000" dirty="0" smtClean="0">
                <a:solidFill>
                  <a:srgbClr val="0000CC"/>
                </a:solidFill>
                <a:latin typeface="Arial Rounded MT Bold" panose="020F0704030504030204" pitchFamily="34" charset="0"/>
              </a:rPr>
              <a:t>21%</a:t>
            </a:r>
          </a:p>
          <a:p>
            <a:r>
              <a:rPr lang="en-US" sz="2000" dirty="0" smtClean="0">
                <a:solidFill>
                  <a:srgbClr val="0000CC"/>
                </a:solidFill>
                <a:latin typeface="Arial Rounded MT Bold" panose="020F0704030504030204" pitchFamily="34" charset="0"/>
              </a:rPr>
              <a:t>45%</a:t>
            </a:r>
            <a:endParaRPr lang="en-US" sz="2000" dirty="0">
              <a:solidFill>
                <a:srgbClr val="0000CC"/>
              </a:solidFill>
              <a:latin typeface="Arial Rounded MT Bold" panose="020F0704030504030204" pitchFamily="34" charset="0"/>
            </a:endParaRPr>
          </a:p>
        </p:txBody>
      </p:sp>
    </p:spTree>
    <p:extLst>
      <p:ext uri="{BB962C8B-B14F-4D97-AF65-F5344CB8AC3E}">
        <p14:creationId xmlns:p14="http://schemas.microsoft.com/office/powerpoint/2010/main" val="3676333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500"/>
                            </p:stCondLst>
                            <p:childTnLst>
                              <p:par>
                                <p:cTn id="5" presetID="22" presetClass="entr" presetSubtype="1" fill="hold" grpId="0" nodeType="afterEffect">
                                  <p:stCondLst>
                                    <p:cond delay="500"/>
                                  </p:stCondLst>
                                  <p:childTnLst>
                                    <p:set>
                                      <p:cBhvr>
                                        <p:cTn id="6" dur="1" fill="hold">
                                          <p:stCondLst>
                                            <p:cond delay="0"/>
                                          </p:stCondLst>
                                        </p:cTn>
                                        <p:tgtEl>
                                          <p:spTgt spid="442371">
                                            <p:txEl>
                                              <p:pRg st="0" end="0"/>
                                            </p:txEl>
                                          </p:spTgt>
                                        </p:tgtEl>
                                        <p:attrNameLst>
                                          <p:attrName>style.visibility</p:attrName>
                                        </p:attrNameLst>
                                      </p:cBhvr>
                                      <p:to>
                                        <p:strVal val="visible"/>
                                      </p:to>
                                    </p:set>
                                    <p:animEffect transition="in" filter="wipe(up)">
                                      <p:cBhvr>
                                        <p:cTn id="7" dur="500"/>
                                        <p:tgtEl>
                                          <p:spTgt spid="442371">
                                            <p:txEl>
                                              <p:pRg st="0" end="0"/>
                                            </p:txEl>
                                          </p:spTgt>
                                        </p:tgtEl>
                                      </p:cBhvr>
                                    </p:animEffect>
                                  </p:childTnLst>
                                </p:cTn>
                              </p:par>
                            </p:childTnLst>
                          </p:cTn>
                        </p:par>
                        <p:par>
                          <p:cTn id="8" fill="hold">
                            <p:stCondLst>
                              <p:cond delay="1500"/>
                            </p:stCondLst>
                            <p:childTnLst>
                              <p:par>
                                <p:cTn id="9" presetID="9" presetClass="entr" presetSubtype="0" fill="hold" grpId="0" nodeType="afterEffect">
                                  <p:stCondLst>
                                    <p:cond delay="1500"/>
                                  </p:stCondLst>
                                  <p:childTnLst>
                                    <p:set>
                                      <p:cBhvr>
                                        <p:cTn id="10" dur="1" fill="hold">
                                          <p:stCondLst>
                                            <p:cond delay="0"/>
                                          </p:stCondLst>
                                        </p:cTn>
                                        <p:tgtEl>
                                          <p:spTgt spid="442375"/>
                                        </p:tgtEl>
                                        <p:attrNameLst>
                                          <p:attrName>style.visibility</p:attrName>
                                        </p:attrNameLst>
                                      </p:cBhvr>
                                      <p:to>
                                        <p:strVal val="visible"/>
                                      </p:to>
                                    </p:set>
                                    <p:animEffect transition="in" filter="dissolve">
                                      <p:cBhvr>
                                        <p:cTn id="11" dur="500"/>
                                        <p:tgtEl>
                                          <p:spTgt spid="442375"/>
                                        </p:tgtEl>
                                      </p:cBhvr>
                                    </p:animEffect>
                                  </p:childTnLst>
                                </p:cTn>
                              </p:par>
                              <p:par>
                                <p:cTn id="12" presetID="9" presetClass="entr" presetSubtype="0" fill="hold" grpId="0" nodeType="withEffect">
                                  <p:stCondLst>
                                    <p:cond delay="1500"/>
                                  </p:stCondLst>
                                  <p:childTnLst>
                                    <p:set>
                                      <p:cBhvr>
                                        <p:cTn id="13" dur="1" fill="hold">
                                          <p:stCondLst>
                                            <p:cond delay="0"/>
                                          </p:stCondLst>
                                        </p:cTn>
                                        <p:tgtEl>
                                          <p:spTgt spid="442376"/>
                                        </p:tgtEl>
                                        <p:attrNameLst>
                                          <p:attrName>style.visibility</p:attrName>
                                        </p:attrNameLst>
                                      </p:cBhvr>
                                      <p:to>
                                        <p:strVal val="visible"/>
                                      </p:to>
                                    </p:set>
                                    <p:animEffect transition="in" filter="dissolve">
                                      <p:cBhvr>
                                        <p:cTn id="14" dur="500"/>
                                        <p:tgtEl>
                                          <p:spTgt spid="442376"/>
                                        </p:tgtEl>
                                      </p:cBhvr>
                                    </p:animEffect>
                                  </p:childTnLst>
                                </p:cTn>
                              </p:par>
                            </p:childTnLst>
                          </p:cTn>
                        </p:par>
                        <p:par>
                          <p:cTn id="15" fill="hold">
                            <p:stCondLst>
                              <p:cond delay="3500"/>
                            </p:stCondLst>
                            <p:childTnLst>
                              <p:par>
                                <p:cTn id="16" presetID="22" presetClass="entr" presetSubtype="1" fill="hold" grpId="0" nodeType="afterEffect">
                                  <p:stCondLst>
                                    <p:cond delay="1500"/>
                                  </p:stCondLst>
                                  <p:childTnLst>
                                    <p:set>
                                      <p:cBhvr>
                                        <p:cTn id="17" dur="1" fill="hold">
                                          <p:stCondLst>
                                            <p:cond delay="0"/>
                                          </p:stCondLst>
                                        </p:cTn>
                                        <p:tgtEl>
                                          <p:spTgt spid="442371">
                                            <p:txEl>
                                              <p:pRg st="1" end="1"/>
                                            </p:txEl>
                                          </p:spTgt>
                                        </p:tgtEl>
                                        <p:attrNameLst>
                                          <p:attrName>style.visibility</p:attrName>
                                        </p:attrNameLst>
                                      </p:cBhvr>
                                      <p:to>
                                        <p:strVal val="visible"/>
                                      </p:to>
                                    </p:set>
                                    <p:animEffect transition="in" filter="wipe(up)">
                                      <p:cBhvr>
                                        <p:cTn id="18" dur="500"/>
                                        <p:tgtEl>
                                          <p:spTgt spid="442371">
                                            <p:txEl>
                                              <p:pRg st="1" end="1"/>
                                            </p:txEl>
                                          </p:spTgt>
                                        </p:tgtEl>
                                      </p:cBhvr>
                                    </p:animEffect>
                                  </p:childTnLst>
                                </p:cTn>
                              </p:par>
                            </p:childTnLst>
                          </p:cTn>
                        </p:par>
                        <p:par>
                          <p:cTn id="19" fill="hold">
                            <p:stCondLst>
                              <p:cond delay="5500"/>
                            </p:stCondLst>
                            <p:childTnLst>
                              <p:par>
                                <p:cTn id="20" presetID="22" presetClass="entr" presetSubtype="1" fill="hold" grpId="0" nodeType="afterEffect">
                                  <p:stCondLst>
                                    <p:cond delay="0"/>
                                  </p:stCondLst>
                                  <p:childTnLst>
                                    <p:set>
                                      <p:cBhvr>
                                        <p:cTn id="21" dur="1" fill="hold">
                                          <p:stCondLst>
                                            <p:cond delay="0"/>
                                          </p:stCondLst>
                                        </p:cTn>
                                        <p:tgtEl>
                                          <p:spTgt spid="442371">
                                            <p:txEl>
                                              <p:pRg st="2" end="2"/>
                                            </p:txEl>
                                          </p:spTgt>
                                        </p:tgtEl>
                                        <p:attrNameLst>
                                          <p:attrName>style.visibility</p:attrName>
                                        </p:attrNameLst>
                                      </p:cBhvr>
                                      <p:to>
                                        <p:strVal val="visible"/>
                                      </p:to>
                                    </p:set>
                                    <p:animEffect transition="in" filter="wipe(up)">
                                      <p:cBhvr>
                                        <p:cTn id="22" dur="500"/>
                                        <p:tgtEl>
                                          <p:spTgt spid="442371">
                                            <p:txEl>
                                              <p:pRg st="2" end="2"/>
                                            </p:txEl>
                                          </p:spTgt>
                                        </p:tgtEl>
                                      </p:cBhvr>
                                    </p:animEffect>
                                  </p:childTnLst>
                                </p:cTn>
                              </p:par>
                            </p:childTnLst>
                          </p:cTn>
                        </p:par>
                        <p:par>
                          <p:cTn id="23" fill="hold">
                            <p:stCondLst>
                              <p:cond delay="6000"/>
                            </p:stCondLst>
                            <p:childTnLst>
                              <p:par>
                                <p:cTn id="24" presetID="22" presetClass="entr" presetSubtype="1" fill="hold" grpId="0" nodeType="afterEffect">
                                  <p:stCondLst>
                                    <p:cond delay="0"/>
                                  </p:stCondLst>
                                  <p:childTnLst>
                                    <p:set>
                                      <p:cBhvr>
                                        <p:cTn id="25" dur="1" fill="hold">
                                          <p:stCondLst>
                                            <p:cond delay="0"/>
                                          </p:stCondLst>
                                        </p:cTn>
                                        <p:tgtEl>
                                          <p:spTgt spid="442371">
                                            <p:txEl>
                                              <p:pRg st="3" end="3"/>
                                            </p:txEl>
                                          </p:spTgt>
                                        </p:tgtEl>
                                        <p:attrNameLst>
                                          <p:attrName>style.visibility</p:attrName>
                                        </p:attrNameLst>
                                      </p:cBhvr>
                                      <p:to>
                                        <p:strVal val="visible"/>
                                      </p:to>
                                    </p:set>
                                    <p:animEffect transition="in" filter="wipe(up)">
                                      <p:cBhvr>
                                        <p:cTn id="26" dur="500"/>
                                        <p:tgtEl>
                                          <p:spTgt spid="442371">
                                            <p:txEl>
                                              <p:pRg st="3" end="3"/>
                                            </p:txEl>
                                          </p:spTgt>
                                        </p:tgtEl>
                                      </p:cBhvr>
                                    </p:animEffect>
                                  </p:childTnLst>
                                </p:cTn>
                              </p:par>
                            </p:childTnLst>
                          </p:cTn>
                        </p:par>
                        <p:par>
                          <p:cTn id="27" fill="hold">
                            <p:stCondLst>
                              <p:cond delay="6500"/>
                            </p:stCondLst>
                            <p:childTnLst>
                              <p:par>
                                <p:cTn id="28" presetID="22" presetClass="entr" presetSubtype="1" fill="hold" grpId="0" nodeType="afterEffect">
                                  <p:stCondLst>
                                    <p:cond delay="0"/>
                                  </p:stCondLst>
                                  <p:childTnLst>
                                    <p:set>
                                      <p:cBhvr>
                                        <p:cTn id="29" dur="1" fill="hold">
                                          <p:stCondLst>
                                            <p:cond delay="0"/>
                                          </p:stCondLst>
                                        </p:cTn>
                                        <p:tgtEl>
                                          <p:spTgt spid="442371">
                                            <p:txEl>
                                              <p:pRg st="4" end="4"/>
                                            </p:txEl>
                                          </p:spTgt>
                                        </p:tgtEl>
                                        <p:attrNameLst>
                                          <p:attrName>style.visibility</p:attrName>
                                        </p:attrNameLst>
                                      </p:cBhvr>
                                      <p:to>
                                        <p:strVal val="visible"/>
                                      </p:to>
                                    </p:set>
                                    <p:animEffect transition="in" filter="wipe(up)">
                                      <p:cBhvr>
                                        <p:cTn id="30" dur="500"/>
                                        <p:tgtEl>
                                          <p:spTgt spid="44237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1000"/>
                                        <p:tgtEl>
                                          <p:spTgt spid="11"/>
                                        </p:tgtEl>
                                      </p:cBhvr>
                                    </p:animEffect>
                                  </p:childTnLst>
                                </p:cTn>
                              </p:par>
                            </p:childTnLst>
                          </p:cTn>
                        </p:par>
                        <p:par>
                          <p:cTn id="36" fill="hold">
                            <p:stCondLst>
                              <p:cond delay="1500"/>
                            </p:stCondLst>
                            <p:childTnLst>
                              <p:par>
                                <p:cTn id="37" presetID="22" presetClass="entr" presetSubtype="1" fill="hold" grpId="0" nodeType="afterEffect">
                                  <p:stCondLst>
                                    <p:cond delay="1000"/>
                                  </p:stCondLst>
                                  <p:childTnLst>
                                    <p:set>
                                      <p:cBhvr>
                                        <p:cTn id="38" dur="1" fill="hold">
                                          <p:stCondLst>
                                            <p:cond delay="0"/>
                                          </p:stCondLst>
                                        </p:cTn>
                                        <p:tgtEl>
                                          <p:spTgt spid="442371">
                                            <p:txEl>
                                              <p:pRg st="5" end="5"/>
                                            </p:txEl>
                                          </p:spTgt>
                                        </p:tgtEl>
                                        <p:attrNameLst>
                                          <p:attrName>style.visibility</p:attrName>
                                        </p:attrNameLst>
                                      </p:cBhvr>
                                      <p:to>
                                        <p:strVal val="visible"/>
                                      </p:to>
                                    </p:set>
                                    <p:animEffect transition="in" filter="wipe(up)">
                                      <p:cBhvr>
                                        <p:cTn id="39" dur="500"/>
                                        <p:tgtEl>
                                          <p:spTgt spid="442371">
                                            <p:txEl>
                                              <p:pRg st="5" end="5"/>
                                            </p:txEl>
                                          </p:spTgt>
                                        </p:tgtEl>
                                      </p:cBhvr>
                                    </p:animEffect>
                                  </p:childTnLst>
                                </p:cTn>
                              </p:par>
                            </p:childTnLst>
                          </p:cTn>
                        </p:par>
                        <p:par>
                          <p:cTn id="40" fill="hold">
                            <p:stCondLst>
                              <p:cond delay="3000"/>
                            </p:stCondLst>
                            <p:childTnLst>
                              <p:par>
                                <p:cTn id="41" presetID="22" presetClass="entr" presetSubtype="1" fill="hold" grpId="0" nodeType="afterEffect">
                                  <p:stCondLst>
                                    <p:cond delay="500"/>
                                  </p:stCondLst>
                                  <p:childTnLst>
                                    <p:set>
                                      <p:cBhvr>
                                        <p:cTn id="42" dur="1" fill="hold">
                                          <p:stCondLst>
                                            <p:cond delay="0"/>
                                          </p:stCondLst>
                                        </p:cTn>
                                        <p:tgtEl>
                                          <p:spTgt spid="442371">
                                            <p:txEl>
                                              <p:pRg st="6" end="6"/>
                                            </p:txEl>
                                          </p:spTgt>
                                        </p:tgtEl>
                                        <p:attrNameLst>
                                          <p:attrName>style.visibility</p:attrName>
                                        </p:attrNameLst>
                                      </p:cBhvr>
                                      <p:to>
                                        <p:strVal val="visible"/>
                                      </p:to>
                                    </p:set>
                                    <p:animEffect transition="in" filter="wipe(up)">
                                      <p:cBhvr>
                                        <p:cTn id="43" dur="500"/>
                                        <p:tgtEl>
                                          <p:spTgt spid="442371">
                                            <p:txEl>
                                              <p:pRg st="6" end="6"/>
                                            </p:txEl>
                                          </p:spTgt>
                                        </p:tgtEl>
                                      </p:cBhvr>
                                    </p:animEffect>
                                  </p:childTnLst>
                                </p:cTn>
                              </p:par>
                            </p:childTnLst>
                          </p:cTn>
                        </p:par>
                        <p:par>
                          <p:cTn id="44" fill="hold">
                            <p:stCondLst>
                              <p:cond delay="4000"/>
                            </p:stCondLst>
                            <p:childTnLst>
                              <p:par>
                                <p:cTn id="45" presetID="22" presetClass="entr" presetSubtype="1" fill="hold" grpId="0" nodeType="afterEffect">
                                  <p:stCondLst>
                                    <p:cond delay="500"/>
                                  </p:stCondLst>
                                  <p:childTnLst>
                                    <p:set>
                                      <p:cBhvr>
                                        <p:cTn id="46" dur="1" fill="hold">
                                          <p:stCondLst>
                                            <p:cond delay="0"/>
                                          </p:stCondLst>
                                        </p:cTn>
                                        <p:tgtEl>
                                          <p:spTgt spid="442371">
                                            <p:txEl>
                                              <p:pRg st="7" end="7"/>
                                            </p:txEl>
                                          </p:spTgt>
                                        </p:tgtEl>
                                        <p:attrNameLst>
                                          <p:attrName>style.visibility</p:attrName>
                                        </p:attrNameLst>
                                      </p:cBhvr>
                                      <p:to>
                                        <p:strVal val="visible"/>
                                      </p:to>
                                    </p:set>
                                    <p:animEffect transition="in" filter="wipe(up)">
                                      <p:cBhvr>
                                        <p:cTn id="47" dur="500"/>
                                        <p:tgtEl>
                                          <p:spTgt spid="442371">
                                            <p:txEl>
                                              <p:pRg st="7" end="7"/>
                                            </p:txEl>
                                          </p:spTgt>
                                        </p:tgtEl>
                                      </p:cBhvr>
                                    </p:animEffect>
                                  </p:childTnLst>
                                </p:cTn>
                              </p:par>
                            </p:childTnLst>
                          </p:cTn>
                        </p:par>
                        <p:par>
                          <p:cTn id="48" fill="hold">
                            <p:stCondLst>
                              <p:cond delay="5000"/>
                            </p:stCondLst>
                            <p:childTnLst>
                              <p:par>
                                <p:cTn id="49" presetID="22" presetClass="entr" presetSubtype="1" fill="hold" grpId="0" nodeType="afterEffect">
                                  <p:stCondLst>
                                    <p:cond delay="500"/>
                                  </p:stCondLst>
                                  <p:childTnLst>
                                    <p:set>
                                      <p:cBhvr>
                                        <p:cTn id="50" dur="1" fill="hold">
                                          <p:stCondLst>
                                            <p:cond delay="0"/>
                                          </p:stCondLst>
                                        </p:cTn>
                                        <p:tgtEl>
                                          <p:spTgt spid="442371">
                                            <p:txEl>
                                              <p:pRg st="8" end="8"/>
                                            </p:txEl>
                                          </p:spTgt>
                                        </p:tgtEl>
                                        <p:attrNameLst>
                                          <p:attrName>style.visibility</p:attrName>
                                        </p:attrNameLst>
                                      </p:cBhvr>
                                      <p:to>
                                        <p:strVal val="visible"/>
                                      </p:to>
                                    </p:set>
                                    <p:animEffect transition="in" filter="wipe(up)">
                                      <p:cBhvr>
                                        <p:cTn id="51" dur="500"/>
                                        <p:tgtEl>
                                          <p:spTgt spid="442371">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442371">
                                            <p:txEl>
                                              <p:pRg st="9" end="9"/>
                                            </p:txEl>
                                          </p:spTgt>
                                        </p:tgtEl>
                                        <p:attrNameLst>
                                          <p:attrName>style.visibility</p:attrName>
                                        </p:attrNameLst>
                                      </p:cBhvr>
                                      <p:to>
                                        <p:strVal val="visible"/>
                                      </p:to>
                                    </p:set>
                                    <p:animEffect transition="in" filter="wipe(up)">
                                      <p:cBhvr>
                                        <p:cTn id="56" dur="500"/>
                                        <p:tgtEl>
                                          <p:spTgt spid="442371">
                                            <p:txEl>
                                              <p:pRg st="9" end="9"/>
                                            </p:txEl>
                                          </p:spTgt>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442371">
                                            <p:txEl>
                                              <p:pRg st="10" end="10"/>
                                            </p:txEl>
                                          </p:spTgt>
                                        </p:tgtEl>
                                        <p:attrNameLst>
                                          <p:attrName>style.visibility</p:attrName>
                                        </p:attrNameLst>
                                      </p:cBhvr>
                                      <p:to>
                                        <p:strVal val="visible"/>
                                      </p:to>
                                    </p:set>
                                    <p:animEffect transition="in" filter="wipe(up)">
                                      <p:cBhvr>
                                        <p:cTn id="60" dur="500"/>
                                        <p:tgtEl>
                                          <p:spTgt spid="442371">
                                            <p:txEl>
                                              <p:pRg st="10" end="10"/>
                                            </p:txEl>
                                          </p:spTgt>
                                        </p:tgtEl>
                                      </p:cBhvr>
                                    </p:animEffect>
                                  </p:childTnLst>
                                </p:cTn>
                              </p:par>
                            </p:childTnLst>
                          </p:cTn>
                        </p:par>
                        <p:par>
                          <p:cTn id="61" fill="hold">
                            <p:stCondLst>
                              <p:cond delay="1000"/>
                            </p:stCondLst>
                            <p:childTnLst>
                              <p:par>
                                <p:cTn id="62" presetID="22" presetClass="entr" presetSubtype="1" fill="hold" grpId="0" nodeType="afterEffect">
                                  <p:stCondLst>
                                    <p:cond delay="0"/>
                                  </p:stCondLst>
                                  <p:childTnLst>
                                    <p:set>
                                      <p:cBhvr>
                                        <p:cTn id="63" dur="1" fill="hold">
                                          <p:stCondLst>
                                            <p:cond delay="0"/>
                                          </p:stCondLst>
                                        </p:cTn>
                                        <p:tgtEl>
                                          <p:spTgt spid="442371">
                                            <p:txEl>
                                              <p:pRg st="11" end="11"/>
                                            </p:txEl>
                                          </p:spTgt>
                                        </p:tgtEl>
                                        <p:attrNameLst>
                                          <p:attrName>style.visibility</p:attrName>
                                        </p:attrNameLst>
                                      </p:cBhvr>
                                      <p:to>
                                        <p:strVal val="visible"/>
                                      </p:to>
                                    </p:set>
                                    <p:animEffect transition="in" filter="wipe(up)">
                                      <p:cBhvr>
                                        <p:cTn id="64" dur="500"/>
                                        <p:tgtEl>
                                          <p:spTgt spid="442371">
                                            <p:txEl>
                                              <p:pRg st="11" end="1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childTnLst>
                          </p:cTn>
                        </p:par>
                        <p:par>
                          <p:cTn id="70" fill="hold">
                            <p:stCondLst>
                              <p:cond delay="500"/>
                            </p:stCondLst>
                            <p:childTnLst>
                              <p:par>
                                <p:cTn id="71" presetID="22" presetClass="entr" presetSubtype="1" fill="hold" grpId="0" nodeType="afterEffect">
                                  <p:stCondLst>
                                    <p:cond delay="2500"/>
                                  </p:stCondLst>
                                  <p:childTnLst>
                                    <p:set>
                                      <p:cBhvr>
                                        <p:cTn id="72" dur="1" fill="hold">
                                          <p:stCondLst>
                                            <p:cond delay="0"/>
                                          </p:stCondLst>
                                        </p:cTn>
                                        <p:tgtEl>
                                          <p:spTgt spid="442371">
                                            <p:txEl>
                                              <p:pRg st="12" end="12"/>
                                            </p:txEl>
                                          </p:spTgt>
                                        </p:tgtEl>
                                        <p:attrNameLst>
                                          <p:attrName>style.visibility</p:attrName>
                                        </p:attrNameLst>
                                      </p:cBhvr>
                                      <p:to>
                                        <p:strVal val="visible"/>
                                      </p:to>
                                    </p:set>
                                    <p:animEffect transition="in" filter="wipe(up)">
                                      <p:cBhvr>
                                        <p:cTn id="73" dur="500"/>
                                        <p:tgtEl>
                                          <p:spTgt spid="442371">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442371">
                                            <p:txEl>
                                              <p:pRg st="13" end="13"/>
                                            </p:txEl>
                                          </p:spTgt>
                                        </p:tgtEl>
                                        <p:attrNameLst>
                                          <p:attrName>style.visibility</p:attrName>
                                        </p:attrNameLst>
                                      </p:cBhvr>
                                      <p:to>
                                        <p:strVal val="visible"/>
                                      </p:to>
                                    </p:set>
                                    <p:animEffect transition="in" filter="wipe(up)">
                                      <p:cBhvr>
                                        <p:cTn id="78" dur="500"/>
                                        <p:tgtEl>
                                          <p:spTgt spid="442371">
                                            <p:txEl>
                                              <p:pRg st="13" end="13"/>
                                            </p:txEl>
                                          </p:spTgt>
                                        </p:tgtEl>
                                      </p:cBhvr>
                                    </p:animEffect>
                                  </p:childTnLst>
                                </p:cTn>
                              </p:par>
                            </p:childTnLst>
                          </p:cTn>
                        </p:par>
                        <p:par>
                          <p:cTn id="79" fill="hold">
                            <p:stCondLst>
                              <p:cond delay="500"/>
                            </p:stCondLst>
                            <p:childTnLst>
                              <p:par>
                                <p:cTn id="80" presetID="9" presetClass="entr" presetSubtype="0" fill="hold" grpId="0" nodeType="afterEffect">
                                  <p:stCondLst>
                                    <p:cond delay="1500"/>
                                  </p:stCondLst>
                                  <p:childTnLst>
                                    <p:set>
                                      <p:cBhvr>
                                        <p:cTn id="81" dur="1" fill="hold">
                                          <p:stCondLst>
                                            <p:cond delay="0"/>
                                          </p:stCondLst>
                                        </p:cTn>
                                        <p:tgtEl>
                                          <p:spTgt spid="442372"/>
                                        </p:tgtEl>
                                        <p:attrNameLst>
                                          <p:attrName>style.visibility</p:attrName>
                                        </p:attrNameLst>
                                      </p:cBhvr>
                                      <p:to>
                                        <p:strVal val="visible"/>
                                      </p:to>
                                    </p:set>
                                    <p:animEffect transition="in" filter="dissolve">
                                      <p:cBhvr>
                                        <p:cTn id="82" dur="500"/>
                                        <p:tgtEl>
                                          <p:spTgt spid="44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uiExpand="1" build="p" autoUpdateAnimBg="0" advAuto="1000"/>
      <p:bldP spid="442372" grpId="0"/>
      <p:bldP spid="442375" grpId="0" animBg="1"/>
      <p:bldP spid="442376" grpId="0"/>
      <p:bldP spid="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808000"/>
                </a:solidFill>
                <a:latin typeface="Arial Rounded MT Bold" panose="020F0704030504030204" pitchFamily="34" charset="0"/>
              </a:rPr>
              <a:t>Mental Maps</a:t>
            </a:r>
            <a:endParaRPr lang="en-US" sz="4000" dirty="0">
              <a:solidFill>
                <a:srgbClr val="808000"/>
              </a:solidFill>
              <a:latin typeface="Arial Rounded MT Bold" panose="020F0704030504030204" pitchFamily="34" charset="0"/>
            </a:endParaRPr>
          </a:p>
        </p:txBody>
      </p:sp>
      <p:sp>
        <p:nvSpPr>
          <p:cNvPr id="6" name="Subtitle 2"/>
          <p:cNvSpPr>
            <a:spLocks noGrp="1"/>
          </p:cNvSpPr>
          <p:nvPr>
            <p:ph type="subTitle" idx="1"/>
          </p:nvPr>
        </p:nvSpPr>
        <p:spPr>
          <a:xfrm>
            <a:off x="381000" y="1143000"/>
            <a:ext cx="5166836" cy="1752600"/>
          </a:xfrm>
        </p:spPr>
        <p:txBody>
          <a:bodyPr>
            <a:noAutofit/>
          </a:bodyPr>
          <a:lstStyle/>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Definition: </a:t>
            </a:r>
            <a:r>
              <a:rPr lang="en-US" sz="2000" dirty="0">
                <a:solidFill>
                  <a:srgbClr val="663300"/>
                </a:solidFill>
                <a:latin typeface="Comic Sans MS" panose="030F0702030302020204" pitchFamily="66" charset="0"/>
              </a:rPr>
              <a:t>M</a:t>
            </a:r>
            <a:r>
              <a:rPr lang="en-US" sz="2000" dirty="0" smtClean="0">
                <a:solidFill>
                  <a:srgbClr val="663300"/>
                </a:solidFill>
                <a:latin typeface="Comic Sans MS" panose="030F0702030302020204" pitchFamily="66" charset="0"/>
              </a:rPr>
              <a:t>ental map are the pictures we retain in our minds. </a:t>
            </a:r>
          </a:p>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Types (table of contents): </a:t>
            </a:r>
          </a:p>
          <a:p>
            <a:pPr marL="800100" lvl="1" indent="-342900" algn="l">
              <a:buFont typeface="Arial" panose="020B0604020202020204" pitchFamily="34" charset="0"/>
              <a:buChar char="•"/>
            </a:pPr>
            <a:r>
              <a:rPr lang="en-US" sz="2000" dirty="0" smtClean="0">
                <a:solidFill>
                  <a:srgbClr val="663300"/>
                </a:solidFill>
                <a:latin typeface="Comic Sans MS" panose="030F0702030302020204" pitchFamily="66" charset="0"/>
              </a:rPr>
              <a:t>Home centered reference system </a:t>
            </a:r>
          </a:p>
          <a:p>
            <a:pPr marL="800100" lvl="1" indent="-342900" algn="l">
              <a:buFont typeface="Arial" panose="020B0604020202020204" pitchFamily="34" charset="0"/>
              <a:buChar char="•"/>
            </a:pPr>
            <a:r>
              <a:rPr lang="en-US" sz="2000" dirty="0" smtClean="0">
                <a:solidFill>
                  <a:srgbClr val="663300"/>
                </a:solidFill>
                <a:latin typeface="Comic Sans MS" panose="030F0702030302020204" pitchFamily="66" charset="0"/>
              </a:rPr>
              <a:t>Self-centered reference system </a:t>
            </a:r>
          </a:p>
          <a:p>
            <a:pPr marL="800100" lvl="1" indent="-342900" algn="l">
              <a:buFont typeface="Arial" panose="020B0604020202020204" pitchFamily="34" charset="0"/>
              <a:buChar char="•"/>
            </a:pPr>
            <a:r>
              <a:rPr lang="en-US" sz="2000" dirty="0" smtClean="0">
                <a:solidFill>
                  <a:srgbClr val="663300"/>
                </a:solidFill>
                <a:latin typeface="Comic Sans MS" panose="030F0702030302020204" pitchFamily="66" charset="0"/>
              </a:rPr>
              <a:t>Local reference system</a:t>
            </a:r>
          </a:p>
          <a:p>
            <a:pPr marL="800100" lvl="1" indent="-342900" algn="l">
              <a:buFont typeface="Arial" panose="020B0604020202020204" pitchFamily="34" charset="0"/>
              <a:buChar char="•"/>
            </a:pPr>
            <a:r>
              <a:rPr lang="en-US" sz="2000" dirty="0" smtClean="0">
                <a:solidFill>
                  <a:srgbClr val="663300"/>
                </a:solidFill>
                <a:latin typeface="Comic Sans MS" panose="030F0702030302020204" pitchFamily="66" charset="0"/>
              </a:rPr>
              <a:t>Local reference maps </a:t>
            </a:r>
          </a:p>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Purpose: </a:t>
            </a:r>
            <a:r>
              <a:rPr lang="en-US" sz="2000" dirty="0" smtClean="0">
                <a:solidFill>
                  <a:srgbClr val="663300"/>
                </a:solidFill>
                <a:latin typeface="Comic Sans MS" panose="030F0702030302020204" pitchFamily="66" charset="0"/>
              </a:rPr>
              <a:t>We create mental maps all the time. </a:t>
            </a:r>
          </a:p>
          <a:p>
            <a:pPr marL="800100" lvl="1" indent="-342900" algn="l">
              <a:buFont typeface="Arial" panose="020B0604020202020204" pitchFamily="34" charset="0"/>
              <a:buChar char="•"/>
            </a:pPr>
            <a:r>
              <a:rPr lang="en-US" sz="2000" dirty="0" smtClean="0">
                <a:solidFill>
                  <a:srgbClr val="663300"/>
                </a:solidFill>
                <a:latin typeface="Arial Rounded MT Bold" panose="020F0704030504030204" pitchFamily="34" charset="0"/>
              </a:rPr>
              <a:t>e.g</a:t>
            </a:r>
            <a:r>
              <a:rPr lang="en-US" sz="2000" dirty="0">
                <a:solidFill>
                  <a:srgbClr val="663300"/>
                </a:solidFill>
                <a:latin typeface="Arial Rounded MT Bold" panose="020F0704030504030204" pitchFamily="34" charset="0"/>
              </a:rPr>
              <a:t>. , in the kitchen….  </a:t>
            </a:r>
            <a:endParaRPr lang="en-US" sz="2000" dirty="0" smtClean="0">
              <a:solidFill>
                <a:srgbClr val="663300"/>
              </a:solidFill>
              <a:latin typeface="Arial Rounded MT Bold" panose="020F0704030504030204" pitchFamily="34" charset="0"/>
            </a:endParaRPr>
          </a:p>
          <a:p>
            <a:pPr marL="800100" lvl="1" indent="-342900" algn="l">
              <a:buFont typeface="Arial" panose="020B0604020202020204" pitchFamily="34" charset="0"/>
              <a:buChar char="•"/>
            </a:pPr>
            <a:r>
              <a:rPr lang="en-US" sz="2000" dirty="0" smtClean="0">
                <a:solidFill>
                  <a:srgbClr val="663300"/>
                </a:solidFill>
                <a:latin typeface="Arial Rounded MT Bold" panose="020F0704030504030204" pitchFamily="34" charset="0"/>
              </a:rPr>
              <a:t>e.g</a:t>
            </a:r>
            <a:r>
              <a:rPr lang="en-US" sz="2000" dirty="0">
                <a:solidFill>
                  <a:srgbClr val="663300"/>
                </a:solidFill>
                <a:latin typeface="Arial Rounded MT Bold" panose="020F0704030504030204" pitchFamily="34" charset="0"/>
              </a:rPr>
              <a:t>.  To the grocery store. …  </a:t>
            </a:r>
            <a:endParaRPr lang="en-US" sz="2000" dirty="0" smtClean="0">
              <a:solidFill>
                <a:srgbClr val="663300"/>
              </a:solidFill>
              <a:latin typeface="Arial Rounded MT Bold" panose="020F0704030504030204" pitchFamily="34" charset="0"/>
            </a:endParaRPr>
          </a:p>
          <a:p>
            <a:pPr marL="800100" lvl="1" indent="-342900" algn="l">
              <a:buFont typeface="Arial" panose="020B0604020202020204" pitchFamily="34" charset="0"/>
              <a:buChar char="•"/>
            </a:pPr>
            <a:r>
              <a:rPr lang="en-US" sz="2000" dirty="0" smtClean="0">
                <a:solidFill>
                  <a:srgbClr val="663300"/>
                </a:solidFill>
                <a:latin typeface="Arial Rounded MT Bold" panose="020F0704030504030204" pitchFamily="34" charset="0"/>
              </a:rPr>
              <a:t>We </a:t>
            </a:r>
            <a:r>
              <a:rPr lang="en-US" sz="2000" dirty="0">
                <a:solidFill>
                  <a:srgbClr val="663300"/>
                </a:solidFill>
                <a:latin typeface="Arial Rounded MT Bold" panose="020F0704030504030204" pitchFamily="34" charset="0"/>
              </a:rPr>
              <a:t>are creatures of </a:t>
            </a:r>
            <a:r>
              <a:rPr lang="en-US" sz="2000" dirty="0" smtClean="0">
                <a:solidFill>
                  <a:srgbClr val="663300"/>
                </a:solidFill>
                <a:latin typeface="Arial Rounded MT Bold" panose="020F0704030504030204" pitchFamily="34" charset="0"/>
              </a:rPr>
              <a:t>habit. e.g</a:t>
            </a:r>
            <a:r>
              <a:rPr lang="en-US" sz="2000" dirty="0">
                <a:solidFill>
                  <a:srgbClr val="663300"/>
                </a:solidFill>
                <a:latin typeface="Arial Rounded MT Bold" panose="020F0704030504030204" pitchFamily="34" charset="0"/>
              </a:rPr>
              <a:t>. Birds in the backyard</a:t>
            </a:r>
            <a:r>
              <a:rPr lang="en-US" sz="2000" dirty="0" smtClean="0">
                <a:solidFill>
                  <a:srgbClr val="663300"/>
                </a:solidFill>
                <a:latin typeface="Arial Rounded MT Bold" panose="020F0704030504030204" pitchFamily="34" charset="0"/>
              </a:rPr>
              <a:t>.</a:t>
            </a:r>
            <a:endParaRPr lang="en-US" sz="2000" dirty="0">
              <a:solidFill>
                <a:srgbClr val="663300"/>
              </a:solidFill>
              <a:latin typeface="Arial Rounded MT Bold" panose="020F0704030504030204" pitchFamily="34"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8</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713" y="4114800"/>
            <a:ext cx="2122487" cy="217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22298"/>
            <a:ext cx="2751349" cy="176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590800" y="5889889"/>
            <a:ext cx="3505200" cy="400110"/>
          </a:xfrm>
          <a:prstGeom prst="rect">
            <a:avLst/>
          </a:prstGeom>
          <a:noFill/>
        </p:spPr>
        <p:txBody>
          <a:bodyPr wrap="square" rtlCol="0">
            <a:spAutoFit/>
          </a:bodyPr>
          <a:lstStyle/>
          <a:p>
            <a:pPr algn="r"/>
            <a:r>
              <a:rPr lang="en-US" sz="2000" dirty="0" smtClean="0">
                <a:latin typeface="Arial Rounded MT Bold" panose="020F0704030504030204" pitchFamily="34" charset="0"/>
              </a:rPr>
              <a:t>Mental Maps</a:t>
            </a:r>
            <a:endParaRPr lang="en-US" sz="2000" dirty="0">
              <a:latin typeface="Arial Rounded MT Bold" panose="020F0704030504030204" pitchFamily="34" charset="0"/>
            </a:endParaRPr>
          </a:p>
        </p:txBody>
      </p:sp>
      <p:cxnSp>
        <p:nvCxnSpPr>
          <p:cNvPr id="5" name="Straight Connector 4"/>
          <p:cNvCxnSpPr/>
          <p:nvPr/>
        </p:nvCxnSpPr>
        <p:spPr>
          <a:xfrm flipH="1">
            <a:off x="7747001" y="3276600"/>
            <a:ext cx="584199" cy="6381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96000" y="3276600"/>
            <a:ext cx="609600" cy="6381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72818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fade">
                                      <p:cBhvr>
                                        <p:cTn id="39" dur="500"/>
                                        <p:tgtEl>
                                          <p:spTgt spid="6">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fade">
                                      <p:cBhvr>
                                        <p:cTn id="43" dur="500"/>
                                        <p:tgtEl>
                                          <p:spTgt spid="6">
                                            <p:txEl>
                                              <p:pRg st="9" end="9"/>
                                            </p:txEl>
                                          </p:spTgt>
                                        </p:tgtEl>
                                      </p:cBhvr>
                                    </p:animEffect>
                                  </p:childTnLst>
                                </p:cTn>
                              </p:par>
                            </p:childTnLst>
                          </p:cTn>
                        </p:par>
                        <p:par>
                          <p:cTn id="44" fill="hold">
                            <p:stCondLst>
                              <p:cond delay="10000"/>
                            </p:stCondLst>
                            <p:childTnLst>
                              <p:par>
                                <p:cTn id="45" presetID="10" presetClass="entr" presetSubtype="0" fill="hold" nodeType="afterEffect">
                                  <p:stCondLst>
                                    <p:cond delay="1250"/>
                                  </p:stCondLst>
                                  <p:childTnLst>
                                    <p:set>
                                      <p:cBhvr>
                                        <p:cTn id="46" dur="1" fill="hold">
                                          <p:stCondLst>
                                            <p:cond delay="0"/>
                                          </p:stCondLst>
                                        </p:cTn>
                                        <p:tgtEl>
                                          <p:spTgt spid="9220"/>
                                        </p:tgtEl>
                                        <p:attrNameLst>
                                          <p:attrName>style.visibility</p:attrName>
                                        </p:attrNameLst>
                                      </p:cBhvr>
                                      <p:to>
                                        <p:strVal val="visible"/>
                                      </p:to>
                                    </p:set>
                                    <p:animEffect transition="in" filter="fade">
                                      <p:cBhvr>
                                        <p:cTn id="47" dur="1000"/>
                                        <p:tgtEl>
                                          <p:spTgt spid="9220"/>
                                        </p:tgtEl>
                                      </p:cBhvr>
                                    </p:animEffect>
                                  </p:childTnLst>
                                </p:cTn>
                              </p:par>
                              <p:par>
                                <p:cTn id="48" presetID="10" presetClass="entr" presetSubtype="0" fill="hold" nodeType="withEffect">
                                  <p:stCondLst>
                                    <p:cond delay="125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childTnLst>
                                </p:cTn>
                              </p:par>
                              <p:par>
                                <p:cTn id="51" presetID="10" presetClass="entr" presetSubtype="0" fill="hold" nodeType="withEffect">
                                  <p:stCondLst>
                                    <p:cond delay="125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childTnLst>
                                </p:cTn>
                              </p:par>
                            </p:childTnLst>
                          </p:cTn>
                        </p:par>
                        <p:par>
                          <p:cTn id="57" fill="hold">
                            <p:stCondLst>
                              <p:cond delay="12250"/>
                            </p:stCondLst>
                            <p:childTnLst>
                              <p:par>
                                <p:cTn id="58" presetID="10" presetClass="entr" presetSubtype="0" fill="hold" grpId="0" nodeType="afterEffect">
                                  <p:stCondLst>
                                    <p:cond delay="150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21"/>
            <a:ext cx="9144000" cy="1274379"/>
          </a:xfrm>
        </p:spPr>
        <p:txBody>
          <a:bodyPr>
            <a:normAutofit/>
          </a:bodyPr>
          <a:lstStyle/>
          <a:p>
            <a:r>
              <a:rPr lang="en-US" sz="4000" dirty="0" smtClean="0">
                <a:solidFill>
                  <a:srgbClr val="808000"/>
                </a:solidFill>
                <a:latin typeface="Arial Rounded MT Bold" panose="020F0704030504030204" pitchFamily="34" charset="0"/>
              </a:rPr>
              <a:t>Mental Maps – Some Trivia</a:t>
            </a:r>
            <a:endParaRPr lang="en-US" sz="4000" dirty="0">
              <a:solidFill>
                <a:srgbClr val="808000"/>
              </a:solidFill>
              <a:latin typeface="Arial Rounded MT Bold" panose="020F0704030504030204" pitchFamily="34" charset="0"/>
            </a:endParaRPr>
          </a:p>
        </p:txBody>
      </p:sp>
      <p:sp>
        <p:nvSpPr>
          <p:cNvPr id="6" name="Subtitle 2"/>
          <p:cNvSpPr>
            <a:spLocks noGrp="1"/>
          </p:cNvSpPr>
          <p:nvPr>
            <p:ph type="subTitle" idx="1"/>
          </p:nvPr>
        </p:nvSpPr>
        <p:spPr>
          <a:xfrm>
            <a:off x="381000" y="1143000"/>
            <a:ext cx="8229600" cy="1752600"/>
          </a:xfrm>
        </p:spPr>
        <p:txBody>
          <a:bodyPr>
            <a:noAutofit/>
          </a:bodyPr>
          <a:lstStyle/>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Definition: </a:t>
            </a:r>
            <a:r>
              <a:rPr lang="en-US" sz="2000" dirty="0">
                <a:solidFill>
                  <a:srgbClr val="663300"/>
                </a:solidFill>
                <a:latin typeface="Comic Sans MS" panose="030F0702030302020204" pitchFamily="66" charset="0"/>
              </a:rPr>
              <a:t>M</a:t>
            </a:r>
            <a:r>
              <a:rPr lang="en-US" sz="2000" dirty="0" smtClean="0">
                <a:solidFill>
                  <a:srgbClr val="663300"/>
                </a:solidFill>
                <a:latin typeface="Comic Sans MS" panose="030F0702030302020204" pitchFamily="66" charset="0"/>
              </a:rPr>
              <a:t>ental map are the pictures we retain in our minds. </a:t>
            </a:r>
          </a:p>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Walking – 3 mph </a:t>
            </a:r>
            <a:r>
              <a:rPr lang="en-US" sz="2000" dirty="0" smtClean="0">
                <a:solidFill>
                  <a:srgbClr val="663300"/>
                </a:solidFill>
                <a:latin typeface="Comic Sans MS" panose="030F0702030302020204" pitchFamily="66" charset="0"/>
              </a:rPr>
              <a:t>with a 30” pace on level ground</a:t>
            </a:r>
          </a:p>
          <a:p>
            <a:pPr marL="342900" indent="-342900" algn="l">
              <a:buFont typeface="Arial" panose="020B0604020202020204" pitchFamily="34" charset="0"/>
              <a:buChar char="•"/>
            </a:pPr>
            <a:r>
              <a:rPr lang="en-US" sz="2000" b="1" dirty="0" smtClean="0">
                <a:solidFill>
                  <a:srgbClr val="663300"/>
                </a:solidFill>
                <a:latin typeface="Comic Sans MS" panose="030F0702030302020204" pitchFamily="66" charset="0"/>
              </a:rPr>
              <a:t>Canoeing – 2.5 mph </a:t>
            </a:r>
            <a:r>
              <a:rPr lang="en-US" sz="2000" dirty="0" smtClean="0">
                <a:solidFill>
                  <a:srgbClr val="663300"/>
                </a:solidFill>
                <a:latin typeface="Comic Sans MS" panose="030F0702030302020204" pitchFamily="66" charset="0"/>
              </a:rPr>
              <a:t>on flat water.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Objects look much nearer than they actually are when: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Looking up or down hill.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There is a bright light on the object (warm colors)</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Looking across water, show or flat sand.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air is clear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Objects look much further away than they actually are when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light is poor. </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color of the object blends with the background (cool colors)</a:t>
            </a:r>
          </a:p>
          <a:p>
            <a:pPr marL="800100" lvl="1" indent="-342900" algn="l">
              <a:buFont typeface="Arial" panose="020B0604020202020204" pitchFamily="34" charset="0"/>
              <a:buChar char="•"/>
            </a:pPr>
            <a:r>
              <a:rPr lang="en-US" sz="1800" dirty="0" smtClean="0">
                <a:solidFill>
                  <a:srgbClr val="663300"/>
                </a:solidFill>
                <a:latin typeface="Comic Sans MS" panose="030F0702030302020204" pitchFamily="66" charset="0"/>
              </a:rPr>
              <a:t>The object is at the end of a long avenue. </a:t>
            </a:r>
          </a:p>
          <a:p>
            <a:pPr marL="342900" indent="-342900" algn="l">
              <a:buFont typeface="Arial" panose="020B0604020202020204" pitchFamily="34" charset="0"/>
              <a:buChar char="•"/>
            </a:pPr>
            <a:r>
              <a:rPr lang="en-US" sz="2000" dirty="0" smtClean="0">
                <a:solidFill>
                  <a:srgbClr val="663300"/>
                </a:solidFill>
                <a:latin typeface="Comic Sans MS" panose="030F0702030302020204" pitchFamily="66" charset="0"/>
              </a:rPr>
              <a:t>Note: More on next slides</a:t>
            </a:r>
          </a:p>
          <a:p>
            <a:pPr algn="l"/>
            <a:endParaRPr lang="en-US" sz="2000" dirty="0" smtClean="0">
              <a:solidFill>
                <a:srgbClr val="663300"/>
              </a:solidFill>
              <a:latin typeface="Comic Sans MS" panose="030F0702030302020204" pitchFamily="66" charset="0"/>
            </a:endParaRPr>
          </a:p>
        </p:txBody>
      </p:sp>
      <p:sp>
        <p:nvSpPr>
          <p:cNvPr id="8" name="Slide Number Placeholder 5"/>
          <p:cNvSpPr>
            <a:spLocks noGrp="1"/>
          </p:cNvSpPr>
          <p:nvPr>
            <p:ph type="sldNum" sz="quarter" idx="12"/>
          </p:nvPr>
        </p:nvSpPr>
        <p:spPr>
          <a:xfrm>
            <a:off x="8077200" y="6248400"/>
            <a:ext cx="609600" cy="473075"/>
          </a:xfrm>
        </p:spPr>
        <p:txBody>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fld id="{5C257221-442F-4C78-BCAD-C22D0FB8EC93}" type="slidenum">
              <a:rPr lang="en-US" altLang="en-US" sz="1400">
                <a:solidFill>
                  <a:schemeClr val="tx1"/>
                </a:solidFill>
                <a:latin typeface="Times New Roman" panose="02020603050405020304" pitchFamily="18" charset="0"/>
              </a:rPr>
              <a:pPr/>
              <a:t>9</a:t>
            </a:fld>
            <a:endParaRPr lang="en-US" altLang="en-US" sz="1400" dirty="0">
              <a:solidFill>
                <a:schemeClr val="tx1"/>
              </a:solidFill>
              <a:latin typeface="Times New Roman" panose="02020603050405020304" pitchFamily="18" charset="0"/>
            </a:endParaRPr>
          </a:p>
        </p:txBody>
      </p:sp>
      <p:sp>
        <p:nvSpPr>
          <p:cNvPr id="9" name="Text Box 11"/>
          <p:cNvSpPr txBox="1">
            <a:spLocks noChangeArrowheads="1"/>
          </p:cNvSpPr>
          <p:nvPr/>
        </p:nvSpPr>
        <p:spPr bwMode="auto">
          <a:xfrm>
            <a:off x="7747000" y="6573840"/>
            <a:ext cx="1168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400">
                <a:solidFill>
                  <a:schemeClr val="tx2"/>
                </a:solidFill>
                <a:latin typeface="Arial" panose="020B0604020202020204" pitchFamily="34" charset="0"/>
              </a:defRPr>
            </a:lvl1pPr>
            <a:lvl2pPr marL="742950" indent="-285750">
              <a:defRPr sz="4400">
                <a:solidFill>
                  <a:schemeClr val="tx2"/>
                </a:solidFill>
                <a:latin typeface="Arial" panose="020B0604020202020204" pitchFamily="34" charset="0"/>
              </a:defRPr>
            </a:lvl2pPr>
            <a:lvl3pPr marL="1143000" indent="-228600">
              <a:defRPr sz="4400">
                <a:solidFill>
                  <a:schemeClr val="tx2"/>
                </a:solidFill>
                <a:latin typeface="Arial" panose="020B0604020202020204" pitchFamily="34" charset="0"/>
              </a:defRPr>
            </a:lvl3pPr>
            <a:lvl4pPr marL="1600200" indent="-228600">
              <a:defRPr sz="4400">
                <a:solidFill>
                  <a:schemeClr val="tx2"/>
                </a:solidFill>
                <a:latin typeface="Arial" panose="020B0604020202020204" pitchFamily="34" charset="0"/>
              </a:defRPr>
            </a:lvl4pPr>
            <a:lvl5pPr marL="2057400" indent="-22860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r>
              <a:rPr lang="en-US" altLang="en-US" sz="1000">
                <a:solidFill>
                  <a:schemeClr val="tx1"/>
                </a:solidFill>
              </a:rPr>
              <a:t>(click to advance)</a:t>
            </a:r>
          </a:p>
        </p:txBody>
      </p:sp>
    </p:spTree>
    <p:extLst>
      <p:ext uri="{BB962C8B-B14F-4D97-AF65-F5344CB8AC3E}">
        <p14:creationId xmlns:p14="http://schemas.microsoft.com/office/powerpoint/2010/main" val="28894582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fade">
                                      <p:cBhvr>
                                        <p:cTn id="43" dur="500"/>
                                        <p:tgtEl>
                                          <p:spTgt spid="6">
                                            <p:txEl>
                                              <p:pRg st="10" end="10"/>
                                            </p:txEl>
                                          </p:spTgt>
                                        </p:tgtEl>
                                      </p:cBhvr>
                                    </p:animEffect>
                                  </p:childTnLst>
                                </p:cTn>
                              </p:par>
                            </p:childTnLst>
                          </p:cTn>
                        </p:par>
                        <p:par>
                          <p:cTn id="44" fill="hold">
                            <p:stCondLst>
                              <p:cond delay="10000"/>
                            </p:stCondLst>
                            <p:childTnLst>
                              <p:par>
                                <p:cTn id="45" presetID="10" presetClass="entr" presetSubtype="0" fill="hold" grpId="0" nodeType="afterEffect">
                                  <p:stCondLst>
                                    <p:cond delay="500"/>
                                  </p:stCondLst>
                                  <p:childTnLst>
                                    <p:set>
                                      <p:cBhvr>
                                        <p:cTn id="46" dur="1" fill="hold">
                                          <p:stCondLst>
                                            <p:cond delay="0"/>
                                          </p:stCondLst>
                                        </p:cTn>
                                        <p:tgtEl>
                                          <p:spTgt spid="6">
                                            <p:txEl>
                                              <p:pRg st="11" end="11"/>
                                            </p:txEl>
                                          </p:spTgt>
                                        </p:tgtEl>
                                        <p:attrNameLst>
                                          <p:attrName>style.visibility</p:attrName>
                                        </p:attrNameLst>
                                      </p:cBhvr>
                                      <p:to>
                                        <p:strVal val="visible"/>
                                      </p:to>
                                    </p:set>
                                    <p:animEffect transition="in" filter="fade">
                                      <p:cBhvr>
                                        <p:cTn id="47" dur="500"/>
                                        <p:tgtEl>
                                          <p:spTgt spid="6">
                                            <p:txEl>
                                              <p:pRg st="11" end="11"/>
                                            </p:txEl>
                                          </p:spTgt>
                                        </p:tgtEl>
                                      </p:cBhvr>
                                    </p:animEffect>
                                  </p:childTnLst>
                                </p:cTn>
                              </p:par>
                            </p:childTnLst>
                          </p:cTn>
                        </p:par>
                        <p:par>
                          <p:cTn id="48" fill="hold">
                            <p:stCondLst>
                              <p:cond delay="11000"/>
                            </p:stCondLst>
                            <p:childTnLst>
                              <p:par>
                                <p:cTn id="49" presetID="10" presetClass="entr" presetSubtype="0" fill="hold" grpId="0" nodeType="afterEffect">
                                  <p:stCondLst>
                                    <p:cond delay="500"/>
                                  </p:stCondLst>
                                  <p:childTnLst>
                                    <p:set>
                                      <p:cBhvr>
                                        <p:cTn id="50" dur="1" fill="hold">
                                          <p:stCondLst>
                                            <p:cond delay="0"/>
                                          </p:stCondLst>
                                        </p:cTn>
                                        <p:tgtEl>
                                          <p:spTgt spid="6">
                                            <p:txEl>
                                              <p:pRg st="12" end="12"/>
                                            </p:txEl>
                                          </p:spTgt>
                                        </p:tgtEl>
                                        <p:attrNameLst>
                                          <p:attrName>style.visibility</p:attrName>
                                        </p:attrNameLst>
                                      </p:cBhvr>
                                      <p:to>
                                        <p:strVal val="visible"/>
                                      </p:to>
                                    </p:set>
                                    <p:animEffect transition="in" filter="fade">
                                      <p:cBhvr>
                                        <p:cTn id="51" dur="500"/>
                                        <p:tgtEl>
                                          <p:spTgt spid="6">
                                            <p:txEl>
                                              <p:pRg st="12" end="12"/>
                                            </p:txEl>
                                          </p:spTgt>
                                        </p:tgtEl>
                                      </p:cBhvr>
                                    </p:animEffect>
                                  </p:childTnLst>
                                </p:cTn>
                              </p:par>
                            </p:childTnLst>
                          </p:cTn>
                        </p:par>
                        <p:par>
                          <p:cTn id="52" fill="hold">
                            <p:stCondLst>
                              <p:cond delay="12000"/>
                            </p:stCondLst>
                            <p:childTnLst>
                              <p:par>
                                <p:cTn id="53" presetID="10" presetClass="entr" presetSubtype="0" fill="hold" grpId="0" nodeType="afterEffect">
                                  <p:stCondLst>
                                    <p:cond delay="15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11700</TotalTime>
  <Words>1904</Words>
  <Application>Microsoft Office PowerPoint</Application>
  <PresentationFormat>On-screen Show (4:3)</PresentationFormat>
  <Paragraphs>322</Paragraphs>
  <Slides>42</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50" baseType="lpstr">
      <vt:lpstr>Arial</vt:lpstr>
      <vt:lpstr>Arial Rounded MT Bold</vt:lpstr>
      <vt:lpstr>Calibri</vt:lpstr>
      <vt:lpstr>Comic Sans MS</vt:lpstr>
      <vt:lpstr>Times New Roman</vt:lpstr>
      <vt:lpstr>Office Theme</vt:lpstr>
      <vt:lpstr>CorelDRAW!</vt:lpstr>
      <vt:lpstr>CorelDRAW X4 Graphic</vt:lpstr>
      <vt:lpstr>Navigation</vt:lpstr>
      <vt:lpstr>PowerPoint Presentation</vt:lpstr>
      <vt:lpstr>PowerPoint Presentation</vt:lpstr>
      <vt:lpstr>Behavior</vt:lpstr>
      <vt:lpstr>Why People Walk in Circles</vt:lpstr>
      <vt:lpstr>Why People Walk in Circles</vt:lpstr>
      <vt:lpstr>Example of Determining the Search Area: </vt:lpstr>
      <vt:lpstr>Mental Maps</vt:lpstr>
      <vt:lpstr>Mental Maps – Some Trivia</vt:lpstr>
      <vt:lpstr>PowerPoint Presentation</vt:lpstr>
      <vt:lpstr>PowerPoint Presentation</vt:lpstr>
      <vt:lpstr>PowerPoint Presentation</vt:lpstr>
      <vt:lpstr>PowerPoint Presentation</vt:lpstr>
      <vt:lpstr>PowerPoint Presentation</vt:lpstr>
      <vt:lpstr>Exercise – Map making</vt:lpstr>
      <vt:lpstr>Navigational Techniques</vt:lpstr>
      <vt:lpstr>PowerPoint Presentation</vt:lpstr>
      <vt:lpstr>PowerPoint Presentation</vt:lpstr>
      <vt:lpstr>PowerPoint Presentation</vt:lpstr>
      <vt:lpstr>Estimating Distance</vt:lpstr>
      <vt:lpstr>Identifying Distance:</vt:lpstr>
      <vt:lpstr>Foreground:</vt:lpstr>
      <vt:lpstr>Middle Ground:</vt:lpstr>
      <vt:lpstr>Background:</vt:lpstr>
      <vt:lpstr>Can You Tell?</vt:lpstr>
      <vt:lpstr>Can You Tell?</vt:lpstr>
      <vt:lpstr>Can you tell?</vt:lpstr>
      <vt:lpstr>Moss Growth Indicates North</vt:lpstr>
      <vt:lpstr>Differential Snow Melt</vt:lpstr>
      <vt:lpstr>Test the Theory Out for Yourself</vt:lpstr>
      <vt:lpstr>Prevailing Winds</vt:lpstr>
      <vt:lpstr>PowerPoint Presentation</vt:lpstr>
      <vt:lpstr>PowerPoint Presentation</vt:lpstr>
      <vt:lpstr>PowerPoint Presentation</vt:lpstr>
      <vt:lpstr>PowerPoint Presentation</vt:lpstr>
      <vt:lpstr>PowerPoint Presentation</vt:lpstr>
      <vt:lpstr>The Shadow Knows – Determining                       North</vt:lpstr>
      <vt:lpstr>Using the Shadow Works Too:</vt:lpstr>
      <vt:lpstr>References</vt:lpstr>
      <vt:lpstr>PowerPoint Presentation</vt:lpstr>
      <vt:lpstr>PowerPoint Presentation</vt:lpstr>
      <vt:lpstr>PowerPoint Presentation</vt:lpstr>
    </vt:vector>
  </TitlesOfParts>
  <Company>Frostburg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Kauffman</dc:creator>
  <cp:lastModifiedBy>Robert Kauffman</cp:lastModifiedBy>
  <cp:revision>159</cp:revision>
  <dcterms:created xsi:type="dcterms:W3CDTF">2015-11-09T08:59:54Z</dcterms:created>
  <dcterms:modified xsi:type="dcterms:W3CDTF">2018-11-06T18:01:35Z</dcterms:modified>
</cp:coreProperties>
</file>