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82" r:id="rId3"/>
    <p:sldId id="320" r:id="rId4"/>
    <p:sldId id="315" r:id="rId5"/>
    <p:sldId id="323" r:id="rId6"/>
    <p:sldId id="325" r:id="rId7"/>
    <p:sldId id="279" r:id="rId8"/>
    <p:sldId id="285" r:id="rId9"/>
    <p:sldId id="322" r:id="rId10"/>
    <p:sldId id="32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3300"/>
    <a:srgbClr val="9900FF"/>
    <a:srgbClr val="663300"/>
    <a:srgbClr val="006600"/>
    <a:srgbClr val="808000"/>
    <a:srgbClr val="003366"/>
    <a:srgbClr val="666633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90" autoAdjust="0"/>
    <p:restoredTop sz="94660"/>
  </p:normalViewPr>
  <p:slideViewPr>
    <p:cSldViewPr>
      <p:cViewPr varScale="1">
        <p:scale>
          <a:sx n="106" d="100"/>
          <a:sy n="106" d="100"/>
        </p:scale>
        <p:origin x="49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1F749-F49D-461F-B344-DE476D749E6E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DA67B-4A60-48B0-885D-434B712F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95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66788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300">
                <a:solidFill>
                  <a:schemeClr val="tx1"/>
                </a:solidFill>
              </a:rPr>
              <a:t>RUC Model</a:t>
            </a: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95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87829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79158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161689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10552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98960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73210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78506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61061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10155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06857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94462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DCC92-1167-4FE8-99CE-346A6A669730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4B93A-55A4-48FE-96F2-56B241E2A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3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148" y="395785"/>
            <a:ext cx="3714467" cy="239290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28614" y="1143000"/>
            <a:ext cx="4815385" cy="5334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00066"/>
                </a:solidFill>
                <a:latin typeface="Arial" panose="020B0604020202020204" pitchFamily="34" charset="0"/>
              </a:rPr>
              <a:t>Navigation - Compass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00400"/>
            <a:ext cx="9144000" cy="1295400"/>
          </a:xfrm>
        </p:spPr>
        <p:txBody>
          <a:bodyPr>
            <a:normAutofit lnSpcReduction="10000"/>
          </a:bodyPr>
          <a:lstStyle/>
          <a:p>
            <a:r>
              <a:rPr lang="en-US" altLang="en-US" sz="8000" dirty="0">
                <a:solidFill>
                  <a:schemeClr val="tx1"/>
                </a:solidFill>
                <a:latin typeface="Arial" panose="020B0604020202020204" pitchFamily="34" charset="0"/>
              </a:rPr>
              <a:t>Focus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5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chemeClr val="tx1"/>
                </a:solidFill>
              </a:rPr>
              <a:t>(click to advance)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7" y="633270"/>
            <a:ext cx="2557248" cy="1917936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81200" y="1028700"/>
            <a:ext cx="234741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800" b="1" dirty="0">
                <a:solidFill>
                  <a:srgbClr val="000066"/>
                </a:solidFill>
                <a:latin typeface="Arial" panose="020B0604020202020204" pitchFamily="34" charset="0"/>
              </a:rPr>
              <a:t>Compass</a:t>
            </a:r>
          </a:p>
        </p:txBody>
      </p:sp>
    </p:spTree>
    <p:extLst>
      <p:ext uri="{BB962C8B-B14F-4D97-AF65-F5344CB8AC3E}">
        <p14:creationId xmlns:p14="http://schemas.microsoft.com/office/powerpoint/2010/main" val="3358165371"/>
      </p:ext>
    </p:extLst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62400" y="2209800"/>
            <a:ext cx="4724400" cy="17526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663300"/>
                </a:solidFill>
                <a:latin typeface="Comic Sans MS" panose="030F0702030302020204" pitchFamily="66" charset="0"/>
              </a:rPr>
              <a:t>The End</a:t>
            </a:r>
            <a:endParaRPr lang="en-US" sz="66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547088" y="6573840"/>
            <a:ext cx="1596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chemeClr val="bg1">
                    <a:lumMod val="75000"/>
                  </a:schemeClr>
                </a:solidFill>
              </a:rPr>
              <a:t>(advances automatically)</a:t>
            </a:r>
          </a:p>
        </p:txBody>
      </p:sp>
    </p:spTree>
    <p:extLst>
      <p:ext uri="{BB962C8B-B14F-4D97-AF65-F5344CB8AC3E}">
        <p14:creationId xmlns:p14="http://schemas.microsoft.com/office/powerpoint/2010/main" val="3583866061"/>
      </p:ext>
    </p:extLst>
  </p:cSld>
  <p:clrMapOvr>
    <a:masterClrMapping/>
  </p:clrMapOvr>
  <p:transition spd="med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C50C4F1-FE16-4801-920B-C93DD6D5B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20846"/>
              </p:ext>
            </p:extLst>
          </p:nvPr>
        </p:nvGraphicFramePr>
        <p:xfrm>
          <a:off x="0" y="-1"/>
          <a:ext cx="9144001" cy="6821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599522" imgH="4176660" progId="CorelDraw.Graphic.18">
                  <p:embed/>
                </p:oleObj>
              </mc:Choice>
              <mc:Fallback>
                <p:oleObj name="CorelDRAW" r:id="rId2" imgW="5599522" imgH="4176660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9144001" cy="6821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7AF298-4AF0-4C8B-8A99-9A8E24FA3250}"/>
              </a:ext>
            </a:extLst>
          </p:cNvPr>
          <p:cNvSpPr txBox="1"/>
          <p:nvPr/>
        </p:nvSpPr>
        <p:spPr>
          <a:xfrm>
            <a:off x="5562600" y="50292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 Rounded MT Bold" panose="020F0704030504030204" pitchFamily="34" charset="0"/>
              </a:rPr>
              <a:t>This section focuses on using </a:t>
            </a:r>
            <a:r>
              <a:rPr lang="en-US">
                <a:solidFill>
                  <a:srgbClr val="0070C0"/>
                </a:solidFill>
                <a:latin typeface="Arial Rounded MT Bold" panose="020F0704030504030204" pitchFamily="34" charset="0"/>
              </a:rPr>
              <a:t>a compass. 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97328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1517" cy="687113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62400" y="1143000"/>
            <a:ext cx="4724400" cy="17526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Typology: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Compass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Parts of a Compass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Declination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Method #1: Find a bearing to an object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Method #2: Given a bearing, find an object and travel on that bearing.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1021"/>
            <a:ext cx="9144000" cy="127437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808000"/>
                </a:solidFill>
                <a:latin typeface="Arial Rounded MT Bold" panose="020F0704030504030204" pitchFamily="34" charset="0"/>
              </a:rPr>
              <a:t>Compass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</p:spTree>
    <p:extLst>
      <p:ext uri="{BB962C8B-B14F-4D97-AF65-F5344CB8AC3E}">
        <p14:creationId xmlns:p14="http://schemas.microsoft.com/office/powerpoint/2010/main" val="139231502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4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</p:spTree>
    <p:extLst>
      <p:ext uri="{BB962C8B-B14F-4D97-AF65-F5344CB8AC3E}">
        <p14:creationId xmlns:p14="http://schemas.microsoft.com/office/powerpoint/2010/main" val="406807188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1517" cy="68711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1517" cy="6871138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62400" y="1066800"/>
            <a:ext cx="47244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It is the place where the compass needle points</a:t>
            </a:r>
            <a:r>
              <a:rPr lang="en-US" sz="1400" dirty="0">
                <a:solidFill>
                  <a:srgbClr val="663300"/>
                </a:solidFill>
                <a:latin typeface="Comic Sans MS" panose="030F0702030302020204" pitchFamily="66" charset="0"/>
              </a:rPr>
              <a:t> (click for north)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It is not the north pole. It is a place in Hudson Bay, Canada.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It is a commonly agreed </a:t>
            </a:r>
            <a:b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</a:b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upon point of reference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It moves and changes </a:t>
            </a:r>
            <a:b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</a:b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location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1" dirty="0">
                <a:solidFill>
                  <a:srgbClr val="663300"/>
                </a:solidFill>
                <a:latin typeface="Comic Sans MS" panose="030F0702030302020204" pitchFamily="66" charset="0"/>
              </a:rPr>
              <a:t>Declination</a:t>
            </a: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 – Defined as the difference between the magnetic lines of flux and the lines of longitude. </a:t>
            </a:r>
            <a:r>
              <a:rPr lang="en-US" sz="1400" dirty="0">
                <a:solidFill>
                  <a:srgbClr val="663300"/>
                </a:solidFill>
                <a:latin typeface="Comic Sans MS" panose="030F0702030302020204" pitchFamily="66" charset="0"/>
              </a:rPr>
              <a:t>(next slide) (click for North)</a:t>
            </a:r>
            <a:br>
              <a:rPr lang="en-US" sz="1600" dirty="0">
                <a:solidFill>
                  <a:srgbClr val="663300"/>
                </a:solidFill>
                <a:latin typeface="Comic Sans MS" panose="030F0702030302020204" pitchFamily="66" charset="0"/>
              </a:rPr>
            </a:br>
            <a:br>
              <a:rPr lang="en-US" sz="1600" dirty="0">
                <a:solidFill>
                  <a:srgbClr val="663300"/>
                </a:solidFill>
                <a:latin typeface="Comic Sans MS" panose="030F0702030302020204" pitchFamily="66" charset="0"/>
              </a:rPr>
            </a:br>
            <a:br>
              <a:rPr lang="en-US" sz="1600" dirty="0">
                <a:solidFill>
                  <a:srgbClr val="663300"/>
                </a:solidFill>
                <a:latin typeface="Comic Sans MS" panose="030F0702030302020204" pitchFamily="66" charset="0"/>
              </a:rPr>
            </a:br>
            <a:endParaRPr lang="en-US" sz="1600" dirty="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  <a:t>The compass needle’s north and compass housing north are aligned and pointing to North.   </a:t>
            </a:r>
            <a:br>
              <a:rPr lang="en-US" sz="2000" dirty="0">
                <a:solidFill>
                  <a:srgbClr val="663300"/>
                </a:solidFill>
                <a:latin typeface="Comic Sans MS" panose="030F0702030302020204" pitchFamily="66" charset="0"/>
              </a:rPr>
            </a:br>
            <a:endParaRPr lang="en-US" sz="20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5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8305193" y="2476574"/>
            <a:ext cx="414552" cy="457200"/>
          </a:xfrm>
          <a:prstGeom prst="star5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01000" y="294567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Magnetic North is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5105400"/>
            <a:ext cx="3255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 Rounded MT Bold" panose="020F0704030504030204" pitchFamily="34" charset="0"/>
              </a:rPr>
              <a:t>Rule: North is to North. North always points north. 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21021"/>
            <a:ext cx="9144000" cy="127437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808000"/>
                </a:solidFill>
                <a:latin typeface="Arial Rounded MT Bold" panose="020F0704030504030204" pitchFamily="34" charset="0"/>
              </a:rPr>
              <a:t>Magnetic North</a:t>
            </a:r>
          </a:p>
        </p:txBody>
      </p:sp>
      <p:sp>
        <p:nvSpPr>
          <p:cNvPr id="18" name="Arc 17"/>
          <p:cNvSpPr/>
          <p:nvPr/>
        </p:nvSpPr>
        <p:spPr>
          <a:xfrm>
            <a:off x="990600" y="3435568"/>
            <a:ext cx="2667000" cy="2466606"/>
          </a:xfrm>
          <a:prstGeom prst="arc">
            <a:avLst>
              <a:gd name="adj1" fmla="val 15776090"/>
              <a:gd name="adj2" fmla="val 2074972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133600" y="2472109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 Rounded MT Bold" panose="020F0704030504030204" pitchFamily="34" charset="0"/>
              </a:rPr>
              <a:t>Rotate the compass housing</a:t>
            </a:r>
          </a:p>
        </p:txBody>
      </p:sp>
    </p:spTree>
    <p:extLst>
      <p:ext uri="{BB962C8B-B14F-4D97-AF65-F5344CB8AC3E}">
        <p14:creationId xmlns:p14="http://schemas.microsoft.com/office/powerpoint/2010/main" val="218112239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/>
      <p:bldP spid="2" grpId="0" animBg="1"/>
      <p:bldP spid="4" grpId="0"/>
      <p:bldP spid="11" grpId="0"/>
      <p:bldP spid="18" grpId="0" animBg="1"/>
      <p:bldP spid="18" grpId="1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EB16119-3F91-4505-83AF-2F4686184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325354"/>
              </p:ext>
            </p:extLst>
          </p:nvPr>
        </p:nvGraphicFramePr>
        <p:xfrm>
          <a:off x="0" y="-18516"/>
          <a:ext cx="9067801" cy="6864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599836" imgH="4238834" progId="CorelDraw.Graphic.18">
                  <p:embed/>
                </p:oleObj>
              </mc:Choice>
              <mc:Fallback>
                <p:oleObj name="CorelDRAW" r:id="rId2" imgW="5599836" imgH="4238834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8516"/>
                        <a:ext cx="9067801" cy="6864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0" y="21021"/>
            <a:ext cx="9144000" cy="89337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808000"/>
                </a:solidFill>
                <a:latin typeface="Arial Rounded MT Bold" panose="020F0704030504030204" pitchFamily="34" charset="0"/>
              </a:rPr>
              <a:t>Magnetic North and other </a:t>
            </a:r>
            <a:r>
              <a:rPr lang="en-US" sz="4000" dirty="0" err="1">
                <a:solidFill>
                  <a:srgbClr val="808000"/>
                </a:solidFill>
                <a:latin typeface="Arial Rounded MT Bold" panose="020F0704030504030204" pitchFamily="34" charset="0"/>
              </a:rPr>
              <a:t>Norths</a:t>
            </a:r>
            <a:endParaRPr lang="en-US" sz="4000" dirty="0">
              <a:solidFill>
                <a:srgbClr val="808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5001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B1A80D2-8503-47EB-9DC5-72690DC25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961281"/>
              </p:ext>
            </p:extLst>
          </p:nvPr>
        </p:nvGraphicFramePr>
        <p:xfrm>
          <a:off x="18959" y="0"/>
          <a:ext cx="912504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604235" imgH="4211829" progId="CorelDraw.Graphic.18">
                  <p:embed/>
                </p:oleObj>
              </mc:Choice>
              <mc:Fallback>
                <p:oleObj name="CorelDRAW" r:id="rId2" imgW="5604235" imgH="4211829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959" y="0"/>
                        <a:ext cx="912504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</p:spTree>
    <p:extLst>
      <p:ext uri="{BB962C8B-B14F-4D97-AF65-F5344CB8AC3E}">
        <p14:creationId xmlns:p14="http://schemas.microsoft.com/office/powerpoint/2010/main" val="368120564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95DB667-F940-4BA8-B24B-6DA9D2B42C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288406"/>
              </p:ext>
            </p:extLst>
          </p:nvPr>
        </p:nvGraphicFramePr>
        <p:xfrm>
          <a:off x="0" y="-1"/>
          <a:ext cx="9099550" cy="680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5594494" imgH="4184196" progId="CorelDraw.Graphic.18">
                  <p:embed/>
                </p:oleObj>
              </mc:Choice>
              <mc:Fallback>
                <p:oleObj name="CorelDRAW" r:id="rId2" imgW="5594494" imgH="4184196" progId="CorelDraw.Graphic.1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-1"/>
                        <a:ext cx="9099550" cy="680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7747000" y="6573840"/>
            <a:ext cx="1168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>
                <a:solidFill>
                  <a:schemeClr val="tx1"/>
                </a:solidFill>
              </a:rPr>
              <a:t>(click to advance)</a:t>
            </a:r>
          </a:p>
        </p:txBody>
      </p:sp>
    </p:spTree>
    <p:extLst>
      <p:ext uri="{BB962C8B-B14F-4D97-AF65-F5344CB8AC3E}">
        <p14:creationId xmlns:p14="http://schemas.microsoft.com/office/powerpoint/2010/main" val="60277739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" y="0"/>
            <a:ext cx="9155724" cy="6866793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62400" y="2209800"/>
            <a:ext cx="4724400" cy="17526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rgbClr val="663300"/>
                </a:solidFill>
                <a:latin typeface="Comic Sans MS" panose="030F0702030302020204" pitchFamily="66" charset="0"/>
              </a:rPr>
              <a:t>The End</a:t>
            </a:r>
            <a:endParaRPr lang="en-US" sz="6600" dirty="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48400"/>
            <a:ext cx="609600" cy="47307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5C257221-442F-4C78-BCAD-C22D0FB8EC93}" type="slidenum">
              <a:rPr lang="en-US" altLang="en-US" sz="140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547088" y="6573840"/>
            <a:ext cx="159691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00" dirty="0">
                <a:solidFill>
                  <a:schemeClr val="tx1"/>
                </a:solidFill>
              </a:rPr>
              <a:t>(advances automatically)</a:t>
            </a:r>
          </a:p>
        </p:txBody>
      </p:sp>
    </p:spTree>
    <p:extLst>
      <p:ext uri="{BB962C8B-B14F-4D97-AF65-F5344CB8AC3E}">
        <p14:creationId xmlns:p14="http://schemas.microsoft.com/office/powerpoint/2010/main" val="2237486190"/>
      </p:ext>
    </p:extLst>
  </p:cSld>
  <p:clrMapOvr>
    <a:masterClrMapping/>
  </p:clrMapOvr>
  <p:transition spd="med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5501</TotalTime>
  <Words>233</Words>
  <Application>Microsoft Office PowerPoint</Application>
  <PresentationFormat>On-screen Show (4:3)</PresentationFormat>
  <Paragraphs>45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Comic Sans MS</vt:lpstr>
      <vt:lpstr>Times New Roman</vt:lpstr>
      <vt:lpstr>Office Theme</vt:lpstr>
      <vt:lpstr>CorelDRAW</vt:lpstr>
      <vt:lpstr>Navigation - Compass</vt:lpstr>
      <vt:lpstr>PowerPoint Presentation</vt:lpstr>
      <vt:lpstr>Compass</vt:lpstr>
      <vt:lpstr>PowerPoint Presentation</vt:lpstr>
      <vt:lpstr>Magnetic North</vt:lpstr>
      <vt:lpstr>Magnetic North and other Norths</vt:lpstr>
      <vt:lpstr>PowerPoint Presentation</vt:lpstr>
      <vt:lpstr>PowerPoint Presentation</vt:lpstr>
      <vt:lpstr>PowerPoint Presentation</vt:lpstr>
      <vt:lpstr>PowerPoint Presentation</vt:lpstr>
    </vt:vector>
  </TitlesOfParts>
  <Company>Frostburg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Kauffman</dc:creator>
  <cp:lastModifiedBy>author</cp:lastModifiedBy>
  <cp:revision>67</cp:revision>
  <dcterms:created xsi:type="dcterms:W3CDTF">2015-11-09T08:59:54Z</dcterms:created>
  <dcterms:modified xsi:type="dcterms:W3CDTF">2021-01-23T14:02:59Z</dcterms:modified>
</cp:coreProperties>
</file>